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77" r:id="rId10"/>
    <p:sldId id="266" r:id="rId11"/>
    <p:sldId id="279" r:id="rId12"/>
    <p:sldId id="278" r:id="rId13"/>
    <p:sldId id="275" r:id="rId14"/>
    <p:sldId id="267" r:id="rId15"/>
    <p:sldId id="268" r:id="rId16"/>
    <p:sldId id="269" r:id="rId17"/>
    <p:sldId id="276" r:id="rId18"/>
    <p:sldId id="270" r:id="rId19"/>
    <p:sldId id="271" r:id="rId20"/>
    <p:sldId id="272" r:id="rId21"/>
    <p:sldId id="273" r:id="rId22"/>
    <p:sldId id="274" r:id="rId23"/>
  </p:sldIdLst>
  <p:sldSz cx="18288000" cy="10287000"/>
  <p:notesSz cx="6858000" cy="9144000"/>
  <p:embeddedFontLst>
    <p:embeddedFont>
      <p:font typeface="Poppins" pitchFamily="2" charset="77"/>
      <p:regular r:id="rId24"/>
      <p:bold r:id="rId25"/>
      <p:italic r:id="rId26"/>
      <p:boldItalic r:id="rId27"/>
    </p:embeddedFont>
    <p:embeddedFont>
      <p:font typeface="Poppins Bold" pitchFamily="2" charset="77"/>
      <p:regular r:id="rId28"/>
      <p:bold r:id="rId29"/>
    </p:embeddedFont>
    <p:embeddedFont>
      <p:font typeface="Poppins Semi-Bold" pitchFamily="2" charset="77"/>
      <p:regular r:id="rId30"/>
      <p:bold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26" autoAdjust="0"/>
  </p:normalViewPr>
  <p:slideViewPr>
    <p:cSldViewPr>
      <p:cViewPr varScale="1">
        <p:scale>
          <a:sx n="80" d="100"/>
          <a:sy n="80" d="100"/>
        </p:scale>
        <p:origin x="824" y="1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7.sv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12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2.svg"/><Relationship Id="rId5" Type="http://schemas.openxmlformats.org/officeDocument/2006/relationships/image" Target="../media/image11.svg"/><Relationship Id="rId15" Type="http://schemas.openxmlformats.org/officeDocument/2006/relationships/image" Target="../media/image19.svg"/><Relationship Id="rId10" Type="http://schemas.openxmlformats.org/officeDocument/2006/relationships/image" Target="../media/image1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3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27.png"/><Relationship Id="rId18" Type="http://schemas.openxmlformats.org/officeDocument/2006/relationships/image" Target="../media/image32.png"/><Relationship Id="rId3" Type="http://schemas.openxmlformats.org/officeDocument/2006/relationships/image" Target="../media/image2.svg"/><Relationship Id="rId21" Type="http://schemas.openxmlformats.org/officeDocument/2006/relationships/image" Target="../media/image35.png"/><Relationship Id="rId7" Type="http://schemas.openxmlformats.org/officeDocument/2006/relationships/image" Target="../media/image11.svg"/><Relationship Id="rId12" Type="http://schemas.openxmlformats.org/officeDocument/2006/relationships/image" Target="../media/image26.png"/><Relationship Id="rId17" Type="http://schemas.openxmlformats.org/officeDocument/2006/relationships/image" Target="../media/image31.png"/><Relationship Id="rId2" Type="http://schemas.openxmlformats.org/officeDocument/2006/relationships/image" Target="../media/image1.png"/><Relationship Id="rId16" Type="http://schemas.openxmlformats.org/officeDocument/2006/relationships/image" Target="../media/image30.svg"/><Relationship Id="rId20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25.png"/><Relationship Id="rId5" Type="http://schemas.openxmlformats.org/officeDocument/2006/relationships/image" Target="../media/image9.svg"/><Relationship Id="rId15" Type="http://schemas.openxmlformats.org/officeDocument/2006/relationships/image" Target="../media/image29.png"/><Relationship Id="rId10" Type="http://schemas.openxmlformats.org/officeDocument/2006/relationships/image" Target="../media/image24.png"/><Relationship Id="rId19" Type="http://schemas.openxmlformats.org/officeDocument/2006/relationships/image" Target="../media/image33.png"/><Relationship Id="rId4" Type="http://schemas.openxmlformats.org/officeDocument/2006/relationships/image" Target="../media/image8.png"/><Relationship Id="rId9" Type="http://schemas.openxmlformats.org/officeDocument/2006/relationships/image" Target="../media/image13.svg"/><Relationship Id="rId14" Type="http://schemas.openxmlformats.org/officeDocument/2006/relationships/image" Target="../media/image28.png"/><Relationship Id="rId22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721612">
            <a:off x="6563441" y="1288298"/>
            <a:ext cx="14314219" cy="4992084"/>
          </a:xfrm>
          <a:custGeom>
            <a:avLst/>
            <a:gdLst/>
            <a:ahLst/>
            <a:cxnLst/>
            <a:rect l="l" t="t" r="r" b="b"/>
            <a:pathLst>
              <a:path w="14314219" h="4992084">
                <a:moveTo>
                  <a:pt x="0" y="0"/>
                </a:moveTo>
                <a:lnTo>
                  <a:pt x="14314219" y="0"/>
                </a:lnTo>
                <a:lnTo>
                  <a:pt x="14314219" y="4992084"/>
                </a:lnTo>
                <a:lnTo>
                  <a:pt x="0" y="49920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3224012" y="0"/>
            <a:ext cx="8713725" cy="10289235"/>
            <a:chOff x="0" y="0"/>
            <a:chExt cx="21042033" cy="24846598"/>
          </a:xfrm>
        </p:grpSpPr>
        <p:sp>
          <p:nvSpPr>
            <p:cNvPr id="4" name="Freeform 4"/>
            <p:cNvSpPr/>
            <p:nvPr/>
          </p:nvSpPr>
          <p:spPr>
            <a:xfrm>
              <a:off x="-658495" y="0"/>
              <a:ext cx="21700490" cy="24846662"/>
            </a:xfrm>
            <a:custGeom>
              <a:avLst/>
              <a:gdLst/>
              <a:ahLst/>
              <a:cxnLst/>
              <a:rect l="l" t="t" r="r" b="b"/>
              <a:pathLst>
                <a:path w="21700490" h="24846662">
                  <a:moveTo>
                    <a:pt x="9113774" y="0"/>
                  </a:moveTo>
                  <a:cubicBezTo>
                    <a:pt x="9113774" y="0"/>
                    <a:pt x="10028936" y="4543806"/>
                    <a:pt x="4926584" y="12121388"/>
                  </a:cubicBezTo>
                  <a:cubicBezTo>
                    <a:pt x="0" y="19437986"/>
                    <a:pt x="691769" y="24846662"/>
                    <a:pt x="691769" y="24846662"/>
                  </a:cubicBezTo>
                  <a:lnTo>
                    <a:pt x="21700490" y="24846662"/>
                  </a:lnTo>
                  <a:lnTo>
                    <a:pt x="21700490" y="0"/>
                  </a:lnTo>
                  <a:close/>
                </a:path>
              </a:pathLst>
            </a:custGeom>
            <a:blipFill>
              <a:blip r:embed="rId4"/>
              <a:stretch>
                <a:fillRect l="-1824" r="-1824"/>
              </a:stretch>
            </a:blipFill>
          </p:spPr>
          <p:txBody>
            <a:bodyPr/>
            <a:lstStyle/>
            <a:p>
              <a:endParaRPr lang="en-MA"/>
            </a:p>
          </p:txBody>
        </p:sp>
      </p:grpSp>
      <p:sp>
        <p:nvSpPr>
          <p:cNvPr id="5" name="Freeform 5"/>
          <p:cNvSpPr/>
          <p:nvPr/>
        </p:nvSpPr>
        <p:spPr>
          <a:xfrm rot="-2967198" flipH="1">
            <a:off x="13823551" y="6024265"/>
            <a:ext cx="10909314" cy="3709167"/>
          </a:xfrm>
          <a:custGeom>
            <a:avLst/>
            <a:gdLst/>
            <a:ahLst/>
            <a:cxnLst/>
            <a:rect l="l" t="t" r="r" b="b"/>
            <a:pathLst>
              <a:path w="10909314" h="3709167">
                <a:moveTo>
                  <a:pt x="10909315" y="0"/>
                </a:moveTo>
                <a:lnTo>
                  <a:pt x="0" y="0"/>
                </a:lnTo>
                <a:lnTo>
                  <a:pt x="0" y="3709167"/>
                </a:lnTo>
                <a:lnTo>
                  <a:pt x="10909315" y="3709167"/>
                </a:lnTo>
                <a:lnTo>
                  <a:pt x="10909315" y="0"/>
                </a:lnTo>
                <a:close/>
              </a:path>
            </a:pathLst>
          </a:custGeom>
          <a:blipFill>
            <a:blip r:embed="rId5">
              <a:alphaModFix amt="77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grpSp>
        <p:nvGrpSpPr>
          <p:cNvPr id="6" name="Group 6"/>
          <p:cNvGrpSpPr/>
          <p:nvPr/>
        </p:nvGrpSpPr>
        <p:grpSpPr>
          <a:xfrm>
            <a:off x="12004618" y="1718262"/>
            <a:ext cx="881527" cy="88152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0646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131268" y="2808897"/>
            <a:ext cx="604566" cy="604566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E8388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567328" y="1423106"/>
            <a:ext cx="637633" cy="63763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FDB034"/>
              </a:solidFill>
              <a:prstDash val="solid"/>
              <a:miter/>
            </a:ln>
          </p:spPr>
          <p:txBody>
            <a:bodyPr/>
            <a:lstStyle/>
            <a:p>
              <a:endParaRPr lang="en-MA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69917" y="3082605"/>
            <a:ext cx="11384790" cy="2395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82"/>
              </a:lnSpc>
            </a:pPr>
            <a:r>
              <a:rPr lang="en-US" sz="5423" dirty="0">
                <a:solidFill>
                  <a:srgbClr val="0E8388"/>
                </a:solidFill>
                <a:latin typeface="Poppins Bold"/>
              </a:rPr>
              <a:t>Conception et </a:t>
            </a:r>
            <a:r>
              <a:rPr lang="en-US" sz="5423" dirty="0" err="1">
                <a:solidFill>
                  <a:srgbClr val="0E8388"/>
                </a:solidFill>
                <a:latin typeface="Poppins Bold"/>
              </a:rPr>
              <a:t>implémentation</a:t>
            </a:r>
            <a:r>
              <a:rPr lang="en-US" sz="5423" dirty="0">
                <a:solidFill>
                  <a:srgbClr val="0E8388"/>
                </a:solidFill>
                <a:latin typeface="Poppins Bold"/>
              </a:rPr>
              <a:t> </a:t>
            </a:r>
            <a:r>
              <a:rPr lang="en-US" sz="5423" dirty="0" err="1">
                <a:solidFill>
                  <a:srgbClr val="0E8388"/>
                </a:solidFill>
                <a:latin typeface="Poppins Bold"/>
              </a:rPr>
              <a:t>d’une</a:t>
            </a:r>
            <a:r>
              <a:rPr lang="en-US" sz="5423" dirty="0">
                <a:solidFill>
                  <a:srgbClr val="0E8388"/>
                </a:solidFill>
                <a:latin typeface="Poppins Bold"/>
              </a:rPr>
              <a:t> </a:t>
            </a:r>
            <a:r>
              <a:rPr lang="en-US" sz="5423" dirty="0" err="1">
                <a:solidFill>
                  <a:srgbClr val="0E8388"/>
                </a:solidFill>
                <a:latin typeface="Poppins Bold"/>
              </a:rPr>
              <a:t>Plateforme</a:t>
            </a:r>
            <a:r>
              <a:rPr lang="en-US" sz="5423" dirty="0">
                <a:solidFill>
                  <a:srgbClr val="0E8388"/>
                </a:solidFill>
                <a:latin typeface="Poppins Bold"/>
              </a:rPr>
              <a:t> pour </a:t>
            </a:r>
            <a:r>
              <a:rPr lang="en-US" sz="5423" dirty="0" err="1">
                <a:solidFill>
                  <a:srgbClr val="0E8388"/>
                </a:solidFill>
                <a:latin typeface="Poppins Bold"/>
              </a:rPr>
              <a:t>Agence</a:t>
            </a:r>
            <a:r>
              <a:rPr lang="en-US" sz="5423" dirty="0">
                <a:solidFill>
                  <a:srgbClr val="0E8388"/>
                </a:solidFill>
                <a:latin typeface="Poppins Bold"/>
              </a:rPr>
              <a:t> digital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062312" y="9578403"/>
            <a:ext cx="4780894" cy="410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54"/>
              </a:lnSpc>
            </a:pPr>
            <a:r>
              <a:rPr lang="en-US" sz="2679" spc="115" dirty="0">
                <a:solidFill>
                  <a:srgbClr val="FF009F"/>
                </a:solidFill>
                <a:latin typeface="Poppins Semi-Bold"/>
              </a:rPr>
              <a:t>2024 </a:t>
            </a:r>
            <a:r>
              <a:rPr lang="en-US" sz="2679" spc="115">
                <a:solidFill>
                  <a:srgbClr val="FF009F"/>
                </a:solidFill>
                <a:latin typeface="Poppins Semi-Bold"/>
              </a:rPr>
              <a:t>- 2024</a:t>
            </a:r>
            <a:endParaRPr lang="en-US" sz="2679" spc="115" dirty="0">
              <a:solidFill>
                <a:srgbClr val="FF009F"/>
              </a:solidFill>
              <a:latin typeface="Poppins Semi-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225860" y="6119257"/>
            <a:ext cx="4780894" cy="877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96"/>
              </a:lnSpc>
            </a:pPr>
            <a:r>
              <a:rPr lang="en-US" sz="2979" spc="128" dirty="0" err="1">
                <a:solidFill>
                  <a:srgbClr val="25518A"/>
                </a:solidFill>
                <a:latin typeface="Poppins Semi-Bold"/>
              </a:rPr>
              <a:t>Réalisé</a:t>
            </a:r>
            <a:r>
              <a:rPr lang="en-US" sz="2979" spc="128" dirty="0">
                <a:solidFill>
                  <a:srgbClr val="25518A"/>
                </a:solidFill>
                <a:latin typeface="Poppins Semi-Bold"/>
              </a:rPr>
              <a:t> par</a:t>
            </a:r>
            <a:r>
              <a:rPr lang="en-US" sz="2979" spc="128" dirty="0">
                <a:solidFill>
                  <a:srgbClr val="000000"/>
                </a:solidFill>
                <a:latin typeface="Poppins Semi-Bold"/>
              </a:rPr>
              <a:t> :</a:t>
            </a:r>
          </a:p>
          <a:p>
            <a:pPr marL="643216" lvl="1" indent="-321608">
              <a:lnSpc>
                <a:spcPts val="3396"/>
              </a:lnSpc>
              <a:buFont typeface="Arial"/>
              <a:buChar char="•"/>
            </a:pPr>
            <a:r>
              <a:rPr lang="en-US" sz="2979" spc="128" dirty="0" err="1">
                <a:solidFill>
                  <a:srgbClr val="000000"/>
                </a:solidFill>
                <a:latin typeface="Poppins Semi-Bold"/>
              </a:rPr>
              <a:t>Achraf</a:t>
            </a:r>
            <a:r>
              <a:rPr lang="en-US" sz="2979" spc="128" dirty="0">
                <a:solidFill>
                  <a:srgbClr val="000000"/>
                </a:solidFill>
                <a:latin typeface="Poppins Semi-Bold"/>
              </a:rPr>
              <a:t> </a:t>
            </a:r>
            <a:r>
              <a:rPr lang="en-US" sz="2979" spc="128" dirty="0" err="1">
                <a:solidFill>
                  <a:srgbClr val="000000"/>
                </a:solidFill>
                <a:latin typeface="Poppins Semi-Bold"/>
              </a:rPr>
              <a:t>el</a:t>
            </a:r>
            <a:r>
              <a:rPr lang="en-US" sz="2979" spc="128" dirty="0">
                <a:solidFill>
                  <a:srgbClr val="000000"/>
                </a:solidFill>
                <a:latin typeface="Poppins Semi-Bold"/>
              </a:rPr>
              <a:t> </a:t>
            </a:r>
            <a:r>
              <a:rPr lang="en-US" sz="2979" spc="128" dirty="0" err="1">
                <a:solidFill>
                  <a:srgbClr val="000000"/>
                </a:solidFill>
                <a:latin typeface="Poppins Semi-Bold"/>
              </a:rPr>
              <a:t>hasnaoui</a:t>
            </a:r>
            <a:endParaRPr lang="en-US" sz="2979" spc="128" dirty="0">
              <a:solidFill>
                <a:srgbClr val="000000"/>
              </a:solidFill>
              <a:latin typeface="Poppins Semi-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537865" y="9578403"/>
            <a:ext cx="4780894" cy="4109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54"/>
              </a:lnSpc>
            </a:pPr>
            <a:r>
              <a:rPr lang="en-US" sz="2679" spc="115" dirty="0" err="1">
                <a:solidFill>
                  <a:srgbClr val="25518A"/>
                </a:solidFill>
                <a:latin typeface="Poppins Semi-Bold"/>
              </a:rPr>
              <a:t>G</a:t>
            </a:r>
            <a:r>
              <a:rPr lang="en-US" sz="2679" spc="115" dirty="0" err="1">
                <a:solidFill>
                  <a:srgbClr val="FDB034"/>
                </a:solidFill>
                <a:latin typeface="Poppins Semi-Bold"/>
              </a:rPr>
              <a:t>:</a:t>
            </a:r>
            <a:r>
              <a:rPr lang="en-US" sz="2679" spc="115" dirty="0" err="1">
                <a:solidFill>
                  <a:srgbClr val="FF009F"/>
                </a:solidFill>
                <a:latin typeface="Poppins Semi-Bold"/>
              </a:rPr>
              <a:t>devofs</a:t>
            </a:r>
            <a:r>
              <a:rPr lang="en-US" sz="2679" spc="115" dirty="0">
                <a:solidFill>
                  <a:srgbClr val="FF009F"/>
                </a:solidFill>
                <a:latin typeface="Poppins Semi-Bold"/>
              </a:rPr>
              <a:t> 201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193762" y="6119257"/>
            <a:ext cx="4780894" cy="8799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96"/>
              </a:lnSpc>
            </a:pPr>
            <a:r>
              <a:rPr lang="en-US" sz="2979" spc="128">
                <a:solidFill>
                  <a:srgbClr val="25518A"/>
                </a:solidFill>
                <a:latin typeface="Poppins Semi-Bold"/>
              </a:rPr>
              <a:t>Formatrice encadrant: </a:t>
            </a:r>
          </a:p>
          <a:p>
            <a:pPr marL="643216" lvl="1" indent="-321608">
              <a:lnSpc>
                <a:spcPts val="3396"/>
              </a:lnSpc>
              <a:buFont typeface="Arial"/>
              <a:buChar char="•"/>
            </a:pPr>
            <a:r>
              <a:rPr lang="en-US" sz="2979" spc="128">
                <a:solidFill>
                  <a:srgbClr val="000000"/>
                </a:solidFill>
                <a:latin typeface="Poppins Semi-Bold"/>
              </a:rPr>
              <a:t>Sanaa Sipou</a:t>
            </a:r>
          </a:p>
        </p:txBody>
      </p:sp>
      <p:pic>
        <p:nvPicPr>
          <p:cNvPr id="24" name="Picture 23" descr="A logo with blue and pink circles&#10;&#10;Description automatically generated">
            <a:extLst>
              <a:ext uri="{FF2B5EF4-FFF2-40B4-BE49-F238E27FC236}">
                <a16:creationId xmlns:a16="http://schemas.microsoft.com/office/drawing/2014/main" id="{D6A82DC4-5B8B-CD54-4748-51895D031D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52" y="-275994"/>
            <a:ext cx="2054436" cy="205443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5142722" y="190500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page about us</a:t>
            </a:r>
          </a:p>
        </p:txBody>
      </p:sp>
      <p:pic>
        <p:nvPicPr>
          <p:cNvPr id="13" name="Picture 12" descr="A screenshot of a website&#10;&#10;Description automatically generated">
            <a:extLst>
              <a:ext uri="{FF2B5EF4-FFF2-40B4-BE49-F238E27FC236}">
                <a16:creationId xmlns:a16="http://schemas.microsoft.com/office/drawing/2014/main" id="{66BD5656-88B2-9EB1-9809-70B88CE2BB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1456781"/>
            <a:ext cx="14173200" cy="737343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5142722" y="190500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page team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7B40C2-4970-D35A-DEB8-B66386B2B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409700"/>
            <a:ext cx="13106400" cy="687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381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5142722" y="190500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page services</a:t>
            </a:r>
          </a:p>
        </p:txBody>
      </p:sp>
      <p:pic>
        <p:nvPicPr>
          <p:cNvPr id="9" name="Picture 8" descr="A screenshot of a website&#10;&#10;Description automatically generated">
            <a:extLst>
              <a:ext uri="{FF2B5EF4-FFF2-40B4-BE49-F238E27FC236}">
                <a16:creationId xmlns:a16="http://schemas.microsoft.com/office/drawing/2014/main" id="{3C8415FE-F4F6-23DE-7069-9C8C4436BC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115218"/>
            <a:ext cx="15468600" cy="805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349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-1774371" y="190500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page detail</a:t>
            </a:r>
          </a:p>
        </p:txBody>
      </p:sp>
      <p:pic>
        <p:nvPicPr>
          <p:cNvPr id="11" name="Picture 10" descr="A screenshot of a website&#10;&#10;Description automatically generated">
            <a:extLst>
              <a:ext uri="{FF2B5EF4-FFF2-40B4-BE49-F238E27FC236}">
                <a16:creationId xmlns:a16="http://schemas.microsoft.com/office/drawing/2014/main" id="{392CED79-3BD1-4BDC-A340-8CE0C73F3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0"/>
            <a:ext cx="10694866" cy="4995204"/>
          </a:xfrm>
          <a:prstGeom prst="rect">
            <a:avLst/>
          </a:prstGeom>
        </p:spPr>
      </p:pic>
      <p:pic>
        <p:nvPicPr>
          <p:cNvPr id="3" name="Picture 2" descr="A screenshot of a website&#10;&#10;Description automatically generated">
            <a:extLst>
              <a:ext uri="{FF2B5EF4-FFF2-40B4-BE49-F238E27FC236}">
                <a16:creationId xmlns:a16="http://schemas.microsoft.com/office/drawing/2014/main" id="{8C162CD9-E294-B0E0-D758-E50EE5C5E2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4000500"/>
            <a:ext cx="10673095" cy="548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58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753032" y="329215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page price</a:t>
            </a:r>
          </a:p>
        </p:txBody>
      </p:sp>
      <p:pic>
        <p:nvPicPr>
          <p:cNvPr id="7" name="Picture 6" descr="A screenshot of a website&#10;&#10;Description automatically generated">
            <a:extLst>
              <a:ext uri="{FF2B5EF4-FFF2-40B4-BE49-F238E27FC236}">
                <a16:creationId xmlns:a16="http://schemas.microsoft.com/office/drawing/2014/main" id="{9AF9F53E-FBDC-7DCC-C244-DAE7B088FD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496202"/>
            <a:ext cx="13894467" cy="72945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-1371600" y="4010427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page log in / log out</a:t>
            </a:r>
          </a:p>
        </p:txBody>
      </p:sp>
      <p:pic>
        <p:nvPicPr>
          <p:cNvPr id="14" name="Picture 13" descr="A screenshot of a login form&#10;&#10;Description automatically generated">
            <a:extLst>
              <a:ext uri="{FF2B5EF4-FFF2-40B4-BE49-F238E27FC236}">
                <a16:creationId xmlns:a16="http://schemas.microsoft.com/office/drawing/2014/main" id="{9EAC1DD4-D0DE-D713-AE60-CE16C0617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4520217"/>
            <a:ext cx="11072224" cy="5766783"/>
          </a:xfrm>
          <a:prstGeom prst="rect">
            <a:avLst/>
          </a:prstGeom>
        </p:spPr>
      </p:pic>
      <p:pic>
        <p:nvPicPr>
          <p:cNvPr id="16" name="Picture 15" descr="A screenshot of a login form&#10;&#10;Description automatically generated">
            <a:extLst>
              <a:ext uri="{FF2B5EF4-FFF2-40B4-BE49-F238E27FC236}">
                <a16:creationId xmlns:a16="http://schemas.microsoft.com/office/drawing/2014/main" id="{C494A633-10B1-1B4B-BD84-1D76F5ACC6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202332"/>
            <a:ext cx="11958032" cy="44958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5239321" y="454742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page </a:t>
            </a:r>
            <a:r>
              <a:rPr lang="en-US" sz="4499" spc="-134" dirty="0" err="1">
                <a:solidFill>
                  <a:srgbClr val="25518A"/>
                </a:solidFill>
                <a:latin typeface="Poppins Bold"/>
              </a:rPr>
              <a:t>payement</a:t>
            </a:r>
            <a:endParaRPr lang="en-US" sz="4499" spc="-134" dirty="0">
              <a:solidFill>
                <a:srgbClr val="25518A"/>
              </a:solidFill>
              <a:latin typeface="Poppins Bold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95D78A8-8125-0351-D560-F1F4FDA80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689813"/>
            <a:ext cx="14859000" cy="736758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5239321" y="454742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Thanking page</a:t>
            </a:r>
          </a:p>
        </p:txBody>
      </p:sp>
      <p:pic>
        <p:nvPicPr>
          <p:cNvPr id="4" name="Picture 3" descr="A person sitting at a computer&#10;&#10;Description automatically generated">
            <a:extLst>
              <a:ext uri="{FF2B5EF4-FFF2-40B4-BE49-F238E27FC236}">
                <a16:creationId xmlns:a16="http://schemas.microsoft.com/office/drawing/2014/main" id="{2D74FA81-68C5-3B59-23FB-8814C2E58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882140"/>
            <a:ext cx="12801600" cy="652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4661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>
            <a:off x="0" y="979019"/>
            <a:ext cx="4390967" cy="3847833"/>
          </a:xfrm>
          <a:custGeom>
            <a:avLst/>
            <a:gdLst/>
            <a:ahLst/>
            <a:cxnLst/>
            <a:rect l="l" t="t" r="r" b="b"/>
            <a:pathLst>
              <a:path w="4390967" h="3847833">
                <a:moveTo>
                  <a:pt x="0" y="0"/>
                </a:moveTo>
                <a:lnTo>
                  <a:pt x="4390967" y="0"/>
                </a:lnTo>
                <a:lnTo>
                  <a:pt x="4390967" y="3847832"/>
                </a:lnTo>
                <a:lnTo>
                  <a:pt x="0" y="38478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136" t="-37459" r="-56491" b="-17044"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7" name="TextBox 7"/>
          <p:cNvSpPr txBox="1"/>
          <p:nvPr/>
        </p:nvSpPr>
        <p:spPr>
          <a:xfrm>
            <a:off x="4753033" y="115652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>
                <a:solidFill>
                  <a:srgbClr val="25518A"/>
                </a:solidFill>
                <a:latin typeface="Poppins Bold"/>
              </a:rPr>
              <a:t>Dashboard (admin)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-685800" y="5930996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 err="1">
                <a:solidFill>
                  <a:srgbClr val="25518A"/>
                </a:solidFill>
                <a:latin typeface="Poppins Bold"/>
              </a:rPr>
              <a:t>Ajouter</a:t>
            </a: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 un service</a:t>
            </a:r>
          </a:p>
        </p:txBody>
      </p:sp>
      <p:pic>
        <p:nvPicPr>
          <p:cNvPr id="10" name="Picture 9" descr="A blue rectangle with white border&#10;&#10;Description automatically generated">
            <a:extLst>
              <a:ext uri="{FF2B5EF4-FFF2-40B4-BE49-F238E27FC236}">
                <a16:creationId xmlns:a16="http://schemas.microsoft.com/office/drawing/2014/main" id="{15F86B3E-5283-3760-9BA0-75596D701B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1034434"/>
            <a:ext cx="2363293" cy="3994763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DB5D7C72-4E78-0167-E458-057B1A7EE1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358" y="1482642"/>
            <a:ext cx="4390967" cy="2352527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E8382719-F508-45DF-7EB9-90324973C5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200" y="731731"/>
            <a:ext cx="5254971" cy="2746348"/>
          </a:xfrm>
          <a:prstGeom prst="rect">
            <a:avLst/>
          </a:prstGeom>
        </p:spPr>
      </p:pic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A7009453-54CC-CB8A-3581-110783B5B1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358" y="6451832"/>
            <a:ext cx="7048289" cy="345701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753032" y="800100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page </a:t>
            </a:r>
            <a:r>
              <a:rPr lang="en-US" sz="4499" spc="-134" dirty="0" err="1">
                <a:solidFill>
                  <a:srgbClr val="25518A"/>
                </a:solidFill>
                <a:latin typeface="Poppins Bold"/>
              </a:rPr>
              <a:t>utilisateurs</a:t>
            </a:r>
            <a:endParaRPr lang="en-US" sz="4499" spc="-134" dirty="0">
              <a:solidFill>
                <a:srgbClr val="25518A"/>
              </a:solidFill>
              <a:latin typeface="Poppins Bold"/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A934DC4-A06B-49B5-8D64-8910BB318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943" y="3695700"/>
            <a:ext cx="12002113" cy="52009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967198" flipH="1">
            <a:off x="13287997" y="6433664"/>
            <a:ext cx="10665551" cy="3626287"/>
          </a:xfrm>
          <a:custGeom>
            <a:avLst/>
            <a:gdLst/>
            <a:ahLst/>
            <a:cxnLst/>
            <a:rect l="l" t="t" r="r" b="b"/>
            <a:pathLst>
              <a:path w="10665551" h="3626287">
                <a:moveTo>
                  <a:pt x="10665551" y="0"/>
                </a:moveTo>
                <a:lnTo>
                  <a:pt x="0" y="0"/>
                </a:lnTo>
                <a:lnTo>
                  <a:pt x="0" y="3626288"/>
                </a:lnTo>
                <a:lnTo>
                  <a:pt x="10665551" y="3626288"/>
                </a:lnTo>
                <a:lnTo>
                  <a:pt x="10665551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3" name="TextBox 3"/>
          <p:cNvSpPr txBox="1"/>
          <p:nvPr/>
        </p:nvSpPr>
        <p:spPr>
          <a:xfrm>
            <a:off x="2255416" y="3355031"/>
            <a:ext cx="14620991" cy="2300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9"/>
              </a:lnSpc>
            </a:pPr>
            <a:r>
              <a:rPr lang="en-US" sz="2799" dirty="0" err="1">
                <a:solidFill>
                  <a:srgbClr val="000000"/>
                </a:solidFill>
                <a:latin typeface="Poppins"/>
              </a:rPr>
              <a:t>Pro</a:t>
            </a:r>
            <a:r>
              <a:rPr lang="en-US" sz="2799" dirty="0" err="1">
                <a:solidFill>
                  <a:srgbClr val="FF009F"/>
                </a:solidFill>
                <a:latin typeface="Poppins"/>
              </a:rPr>
              <a:t>Dev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développe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un site web proposant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une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large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gamme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 services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informatiques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,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répondant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une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demande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croissante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 solutions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numériques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fiables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. La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plateforme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vise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offrir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une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expérience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utilisateur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simplifiée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et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enrichissante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.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L'objectif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est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devenir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le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partenaire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confiance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pour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optimiser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l'efficacité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entreprises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et des initiatives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personnelles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117584" y="1019175"/>
            <a:ext cx="7207401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84"/>
              </a:lnSpc>
            </a:pPr>
            <a:r>
              <a:rPr lang="en-US" sz="4499" spc="-134">
                <a:solidFill>
                  <a:srgbClr val="25518A"/>
                </a:solidFill>
                <a:latin typeface="Poppins Bold"/>
              </a:rPr>
              <a:t>Introduction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6557590" y="240404"/>
            <a:ext cx="857867" cy="85786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0646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634208" y="240404"/>
            <a:ext cx="604566" cy="60456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E8388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238774" y="240404"/>
            <a:ext cx="637633" cy="63763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FDB034"/>
              </a:solidFill>
              <a:prstDash val="solid"/>
              <a:miter/>
            </a:ln>
          </p:spPr>
          <p:txBody>
            <a:bodyPr/>
            <a:lstStyle/>
            <a:p>
              <a:endParaRPr lang="en-M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5299609">
            <a:off x="-4433048" y="3291763"/>
            <a:ext cx="10466295" cy="3734594"/>
          </a:xfrm>
          <a:custGeom>
            <a:avLst/>
            <a:gdLst/>
            <a:ahLst/>
            <a:cxnLst/>
            <a:rect l="l" t="t" r="r" b="b"/>
            <a:pathLst>
              <a:path w="10310736" h="3595869">
                <a:moveTo>
                  <a:pt x="0" y="0"/>
                </a:moveTo>
                <a:lnTo>
                  <a:pt x="10310736" y="0"/>
                </a:lnTo>
                <a:lnTo>
                  <a:pt x="10310736" y="3595869"/>
                </a:lnTo>
                <a:lnTo>
                  <a:pt x="0" y="35958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4995199" y="532145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Cover de site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D3CD2E83-275F-C0DB-69F2-5131AF058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2133802"/>
            <a:ext cx="11526428" cy="617545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42907" y="10045879"/>
            <a:ext cx="20973813" cy="734301"/>
            <a:chOff x="0" y="0"/>
            <a:chExt cx="1160798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07985" cy="406400"/>
            </a:xfrm>
            <a:custGeom>
              <a:avLst/>
              <a:gdLst/>
              <a:ahLst/>
              <a:cxnLst/>
              <a:rect l="l" t="t" r="r" b="b"/>
              <a:pathLst>
                <a:path w="11607985" h="406400">
                  <a:moveTo>
                    <a:pt x="11404785" y="0"/>
                  </a:moveTo>
                  <a:cubicBezTo>
                    <a:pt x="11517009" y="0"/>
                    <a:pt x="11607985" y="90976"/>
                    <a:pt x="11607985" y="203200"/>
                  </a:cubicBezTo>
                  <a:cubicBezTo>
                    <a:pt x="11607985" y="315424"/>
                    <a:pt x="11517009" y="406400"/>
                    <a:pt x="1140478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0646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1607985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488624" y="10045879"/>
            <a:ext cx="13310752" cy="734301"/>
            <a:chOff x="0" y="0"/>
            <a:chExt cx="7366854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366853" cy="406400"/>
            </a:xfrm>
            <a:custGeom>
              <a:avLst/>
              <a:gdLst/>
              <a:ahLst/>
              <a:cxnLst/>
              <a:rect l="l" t="t" r="r" b="b"/>
              <a:pathLst>
                <a:path w="7366853" h="406400">
                  <a:moveTo>
                    <a:pt x="7163653" y="0"/>
                  </a:moveTo>
                  <a:cubicBezTo>
                    <a:pt x="7275878" y="0"/>
                    <a:pt x="7366853" y="90976"/>
                    <a:pt x="7366853" y="203200"/>
                  </a:cubicBezTo>
                  <a:cubicBezTo>
                    <a:pt x="7366853" y="315424"/>
                    <a:pt x="7275878" y="406400"/>
                    <a:pt x="71636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E8388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7366854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131384" y="10045879"/>
            <a:ext cx="10025232" cy="734301"/>
            <a:chOff x="0" y="0"/>
            <a:chExt cx="5548478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548478" cy="406400"/>
            </a:xfrm>
            <a:custGeom>
              <a:avLst/>
              <a:gdLst/>
              <a:ahLst/>
              <a:cxnLst/>
              <a:rect l="l" t="t" r="r" b="b"/>
              <a:pathLst>
                <a:path w="5548478" h="406400">
                  <a:moveTo>
                    <a:pt x="5345278" y="0"/>
                  </a:moveTo>
                  <a:cubicBezTo>
                    <a:pt x="5457503" y="0"/>
                    <a:pt x="5548478" y="90976"/>
                    <a:pt x="5548478" y="203200"/>
                  </a:cubicBezTo>
                  <a:cubicBezTo>
                    <a:pt x="5548478" y="315424"/>
                    <a:pt x="5457503" y="406400"/>
                    <a:pt x="534527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DB03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554847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105697" y="3216634"/>
            <a:ext cx="12322399" cy="3089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963"/>
              </a:lnSpc>
            </a:pPr>
            <a:r>
              <a:rPr lang="en-US" sz="2800" dirty="0" err="1">
                <a:solidFill>
                  <a:srgbClr val="000000"/>
                </a:solidFill>
                <a:latin typeface="Poppins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résumé,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ProDev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devrait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se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concentrer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sur la mise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valeur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de son expertise technique et de son engagement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fournir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des services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informatiques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personnalisés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et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fiables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.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Cela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le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différencie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clairement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des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agences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digitales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dont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les services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sont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souvent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perçus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comme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étant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moins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spécialisés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dans les aspects techniques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profonds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l'informatique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.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mettant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avant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ces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forces,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ProDev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peut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s'attirer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une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niche de clients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la recherche de solutions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informatiques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durables et de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partenariats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 long </a:t>
            </a:r>
            <a:r>
              <a:rPr lang="en-US" sz="2800" dirty="0" err="1">
                <a:solidFill>
                  <a:srgbClr val="000000"/>
                </a:solidFill>
                <a:latin typeface="Poppins"/>
              </a:rPr>
              <a:t>terme</a:t>
            </a:r>
            <a:r>
              <a:rPr lang="en-US" sz="2800" dirty="0">
                <a:solidFill>
                  <a:srgbClr val="000000"/>
                </a:solidFill>
                <a:latin typeface="Poppins"/>
              </a:rPr>
              <a:t>.</a:t>
            </a:r>
          </a:p>
        </p:txBody>
      </p:sp>
      <p:sp>
        <p:nvSpPr>
          <p:cNvPr id="12" name="Freeform 12"/>
          <p:cNvSpPr/>
          <p:nvPr/>
        </p:nvSpPr>
        <p:spPr>
          <a:xfrm rot="-10520999">
            <a:off x="11207526" y="-1446979"/>
            <a:ext cx="8711052" cy="3037979"/>
          </a:xfrm>
          <a:custGeom>
            <a:avLst/>
            <a:gdLst/>
            <a:ahLst/>
            <a:cxnLst/>
            <a:rect l="l" t="t" r="r" b="b"/>
            <a:pathLst>
              <a:path w="8711052" h="3037979">
                <a:moveTo>
                  <a:pt x="0" y="0"/>
                </a:moveTo>
                <a:lnTo>
                  <a:pt x="8711052" y="0"/>
                </a:lnTo>
                <a:lnTo>
                  <a:pt x="8711052" y="3037979"/>
                </a:lnTo>
                <a:lnTo>
                  <a:pt x="0" y="30379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13" name="Freeform 13"/>
          <p:cNvSpPr/>
          <p:nvPr/>
        </p:nvSpPr>
        <p:spPr>
          <a:xfrm rot="-201626" flipV="1">
            <a:off x="-1657835" y="-1446979"/>
            <a:ext cx="8711052" cy="3037979"/>
          </a:xfrm>
          <a:custGeom>
            <a:avLst/>
            <a:gdLst/>
            <a:ahLst/>
            <a:cxnLst/>
            <a:rect l="l" t="t" r="r" b="b"/>
            <a:pathLst>
              <a:path w="8711052" h="3037979">
                <a:moveTo>
                  <a:pt x="0" y="3037979"/>
                </a:moveTo>
                <a:lnTo>
                  <a:pt x="8711051" y="3037979"/>
                </a:lnTo>
                <a:lnTo>
                  <a:pt x="8711051" y="0"/>
                </a:lnTo>
                <a:lnTo>
                  <a:pt x="0" y="0"/>
                </a:lnTo>
                <a:lnTo>
                  <a:pt x="0" y="303797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14" name="TextBox 14"/>
          <p:cNvSpPr txBox="1"/>
          <p:nvPr/>
        </p:nvSpPr>
        <p:spPr>
          <a:xfrm>
            <a:off x="5220511" y="1019175"/>
            <a:ext cx="6532476" cy="646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5"/>
              </a:lnSpc>
            </a:pPr>
            <a:r>
              <a:rPr lang="en-US" sz="4199" spc="-125">
                <a:solidFill>
                  <a:srgbClr val="25518A"/>
                </a:solidFill>
                <a:latin typeface="Poppins Bold"/>
              </a:rPr>
              <a:t>Conclusion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 rot="-2967198" flipH="1">
            <a:off x="12267395" y="6505786"/>
            <a:ext cx="10909314" cy="3709167"/>
          </a:xfrm>
          <a:custGeom>
            <a:avLst/>
            <a:gdLst/>
            <a:ahLst/>
            <a:cxnLst/>
            <a:rect l="l" t="t" r="r" b="b"/>
            <a:pathLst>
              <a:path w="10909314" h="3709167">
                <a:moveTo>
                  <a:pt x="10909314" y="0"/>
                </a:moveTo>
                <a:lnTo>
                  <a:pt x="0" y="0"/>
                </a:lnTo>
                <a:lnTo>
                  <a:pt x="0" y="3709167"/>
                </a:lnTo>
                <a:lnTo>
                  <a:pt x="10909314" y="3709167"/>
                </a:lnTo>
                <a:lnTo>
                  <a:pt x="10909314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grpSp>
        <p:nvGrpSpPr>
          <p:cNvPr id="6" name="Group 6"/>
          <p:cNvGrpSpPr/>
          <p:nvPr/>
        </p:nvGrpSpPr>
        <p:grpSpPr>
          <a:xfrm>
            <a:off x="10165433" y="946396"/>
            <a:ext cx="857867" cy="85786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0646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651318" y="2226096"/>
            <a:ext cx="604566" cy="604566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E8388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476408" y="681913"/>
            <a:ext cx="637633" cy="63763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FDB034"/>
              </a:solidFill>
              <a:prstDash val="solid"/>
              <a:miter/>
            </a:ln>
          </p:spPr>
          <p:txBody>
            <a:bodyPr/>
            <a:lstStyle/>
            <a:p>
              <a:endParaRPr lang="en-MA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586780" y="5047858"/>
            <a:ext cx="7614174" cy="563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11"/>
              </a:lnSpc>
            </a:pPr>
            <a:r>
              <a:rPr lang="en-US" sz="3606" spc="1413" dirty="0">
                <a:solidFill>
                  <a:srgbClr val="000000"/>
                </a:solidFill>
                <a:latin typeface="Poppins Semi-Bold"/>
              </a:rPr>
              <a:t>For Your Attention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611662" y="3333282"/>
            <a:ext cx="10079312" cy="15587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991"/>
              </a:lnSpc>
            </a:pPr>
            <a:r>
              <a:rPr lang="en-US" sz="10518" dirty="0">
                <a:solidFill>
                  <a:srgbClr val="0E8388"/>
                </a:solidFill>
                <a:latin typeface="Poppins Bold"/>
              </a:rPr>
              <a:t>Thank You</a:t>
            </a:r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AF836332-8D97-4B2E-8FB4-144623A87CD6}"/>
              </a:ext>
            </a:extLst>
          </p:cNvPr>
          <p:cNvSpPr/>
          <p:nvPr/>
        </p:nvSpPr>
        <p:spPr>
          <a:xfrm rot="5400000" flipH="1">
            <a:off x="-3710660" y="3474814"/>
            <a:ext cx="10909314" cy="3709167"/>
          </a:xfrm>
          <a:custGeom>
            <a:avLst/>
            <a:gdLst/>
            <a:ahLst/>
            <a:cxnLst/>
            <a:rect l="l" t="t" r="r" b="b"/>
            <a:pathLst>
              <a:path w="10909314" h="3709167">
                <a:moveTo>
                  <a:pt x="10909314" y="0"/>
                </a:moveTo>
                <a:lnTo>
                  <a:pt x="0" y="0"/>
                </a:lnTo>
                <a:lnTo>
                  <a:pt x="0" y="3709167"/>
                </a:lnTo>
                <a:lnTo>
                  <a:pt x="10909314" y="3709167"/>
                </a:lnTo>
                <a:lnTo>
                  <a:pt x="10909314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0686345" y="1028700"/>
            <a:ext cx="857867" cy="85786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0646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384062" y="2226096"/>
            <a:ext cx="604566" cy="604566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E8388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845935" y="681913"/>
            <a:ext cx="637633" cy="63763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FDB034"/>
              </a:solidFill>
              <a:prstDash val="solid"/>
              <a:miter/>
            </a:ln>
          </p:spPr>
          <p:txBody>
            <a:bodyPr/>
            <a:lstStyle/>
            <a:p>
              <a:endParaRPr lang="en-MA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354771" y="2773512"/>
            <a:ext cx="8676558" cy="5507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9"/>
              </a:lnSpc>
            </a:pPr>
            <a:r>
              <a:rPr lang="en-US" sz="2799" dirty="0" err="1">
                <a:solidFill>
                  <a:srgbClr val="000000"/>
                </a:solidFill>
                <a:latin typeface="Poppins"/>
              </a:rPr>
              <a:t>Pro</a:t>
            </a:r>
            <a:r>
              <a:rPr lang="en-US" sz="2799" dirty="0" err="1">
                <a:solidFill>
                  <a:srgbClr val="FF009F"/>
                </a:solidFill>
                <a:latin typeface="Poppins"/>
              </a:rPr>
              <a:t>Dev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se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positionne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comme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un leader dans le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secteur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des services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informatiques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en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offrant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des solutions de haute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qualité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, des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fonctionnalités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innovantes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et un support technique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fiable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.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L'entreprise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se distingue par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sa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capacité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anticiper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les tendances du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marché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et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proposer des services sur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mesure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pour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répondre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aux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besoins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spécifiques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ses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clients. Grâce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son expertise technique et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son engagement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envers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l'excellence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,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ProDev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a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su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gagner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la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confiance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et la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fidélité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nombreux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clients.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56373" y="1310021"/>
            <a:ext cx="8587627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84"/>
              </a:lnSpc>
            </a:pPr>
            <a:r>
              <a:rPr lang="en-US" sz="4499" spc="-134">
                <a:solidFill>
                  <a:srgbClr val="25518A"/>
                </a:solidFill>
                <a:latin typeface="Poppins Bold"/>
              </a:rPr>
              <a:t>Positionnement sur le marché</a:t>
            </a:r>
          </a:p>
        </p:txBody>
      </p:sp>
      <p:pic>
        <p:nvPicPr>
          <p:cNvPr id="18" name="Picture 17" descr="A person standing in front of a desk with a computer&#10;&#10;Description automatically generated">
            <a:extLst>
              <a:ext uri="{FF2B5EF4-FFF2-40B4-BE49-F238E27FC236}">
                <a16:creationId xmlns:a16="http://schemas.microsoft.com/office/drawing/2014/main" id="{05799B10-A83B-3041-E9F6-511D86EF3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050" y="-190500"/>
            <a:ext cx="8833317" cy="883331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967198" flipH="1">
            <a:off x="12403945" y="5132272"/>
            <a:ext cx="10665551" cy="3626287"/>
          </a:xfrm>
          <a:custGeom>
            <a:avLst/>
            <a:gdLst/>
            <a:ahLst/>
            <a:cxnLst/>
            <a:rect l="l" t="t" r="r" b="b"/>
            <a:pathLst>
              <a:path w="10665551" h="3626287">
                <a:moveTo>
                  <a:pt x="10665550" y="0"/>
                </a:moveTo>
                <a:lnTo>
                  <a:pt x="0" y="0"/>
                </a:lnTo>
                <a:lnTo>
                  <a:pt x="0" y="3626288"/>
                </a:lnTo>
                <a:lnTo>
                  <a:pt x="10665550" y="3626288"/>
                </a:lnTo>
                <a:lnTo>
                  <a:pt x="10665550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3" name="TextBox 3"/>
          <p:cNvSpPr txBox="1"/>
          <p:nvPr/>
        </p:nvSpPr>
        <p:spPr>
          <a:xfrm>
            <a:off x="3972028" y="3194833"/>
            <a:ext cx="11279390" cy="4593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9"/>
              </a:lnSpc>
            </a:pPr>
            <a:r>
              <a:rPr lang="en-US" sz="2799" dirty="0">
                <a:solidFill>
                  <a:srgbClr val="000000"/>
                </a:solidFill>
                <a:latin typeface="Poppins"/>
              </a:rPr>
              <a:t>Le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projet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développement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du site web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Pro</a:t>
            </a:r>
            <a:r>
              <a:rPr lang="en-US" sz="2799" dirty="0" err="1">
                <a:solidFill>
                  <a:srgbClr val="FF009F"/>
                </a:solidFill>
                <a:latin typeface="Poppins"/>
              </a:rPr>
              <a:t>Dev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s'intègre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dans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notre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stratégie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croissance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visant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renforcer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notre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présence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dans le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secteur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des services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informatiques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en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ligne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. Face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la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demande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croissante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pour des solutions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numériques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fiables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, nous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avons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décidé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créer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une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plateforme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permettant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aux clients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d'accéder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facilement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nos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services et de les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utiliser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de manière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efficace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.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Cette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initiative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reflète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notre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engagement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rester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la pointe de la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technologie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et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offrir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nos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clients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une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expérience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utilisateur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optimale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,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enrichissant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ainsi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leur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interaction avec la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technologie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à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799" dirty="0" err="1">
                <a:solidFill>
                  <a:srgbClr val="000000"/>
                </a:solidFill>
                <a:latin typeface="Poppins"/>
              </a:rPr>
              <a:t>chaque</a:t>
            </a:r>
            <a:r>
              <a:rPr lang="en-US" sz="2799" dirty="0">
                <a:solidFill>
                  <a:srgbClr val="000000"/>
                </a:solidFill>
                <a:latin typeface="Poppins"/>
              </a:rPr>
              <a:t> étape.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227173" y="650215"/>
            <a:ext cx="14769100" cy="1325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 dirty="0" err="1">
                <a:solidFill>
                  <a:srgbClr val="25518A"/>
                </a:solidFill>
                <a:latin typeface="Poppins Bold"/>
              </a:rPr>
              <a:t>Contexte</a:t>
            </a: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 du </a:t>
            </a:r>
            <a:r>
              <a:rPr lang="en-US" sz="4499" spc="-134" dirty="0" err="1">
                <a:solidFill>
                  <a:srgbClr val="25518A"/>
                </a:solidFill>
                <a:latin typeface="Poppins Bold"/>
              </a:rPr>
              <a:t>Projet</a:t>
            </a: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 de </a:t>
            </a:r>
            <a:r>
              <a:rPr lang="en-US" sz="4499" spc="-134" dirty="0" err="1">
                <a:solidFill>
                  <a:srgbClr val="25518A"/>
                </a:solidFill>
                <a:latin typeface="Poppins Bold"/>
              </a:rPr>
              <a:t>Développement</a:t>
            </a: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 du Site</a:t>
            </a:r>
          </a:p>
          <a:p>
            <a:pPr algn="ctr">
              <a:lnSpc>
                <a:spcPts val="5084"/>
              </a:lnSpc>
            </a:pP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Web </a:t>
            </a:r>
            <a:r>
              <a:rPr lang="en-US" sz="4499" spc="-134" dirty="0" err="1">
                <a:solidFill>
                  <a:srgbClr val="25518A"/>
                </a:solidFill>
                <a:latin typeface="Poppins Bold"/>
              </a:rPr>
              <a:t>d’une</a:t>
            </a: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 </a:t>
            </a:r>
            <a:r>
              <a:rPr lang="en-US" sz="4499" spc="-134" dirty="0" err="1">
                <a:solidFill>
                  <a:srgbClr val="25518A"/>
                </a:solidFill>
                <a:latin typeface="Poppins Bold"/>
              </a:rPr>
              <a:t>agence</a:t>
            </a:r>
            <a:r>
              <a:rPr lang="en-US" sz="4499" spc="-134" dirty="0">
                <a:solidFill>
                  <a:srgbClr val="25518A"/>
                </a:solidFill>
                <a:latin typeface="Poppins Bold"/>
              </a:rPr>
              <a:t> digital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9292907" y="8774325"/>
            <a:ext cx="857867" cy="85786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0646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873849" y="8472042"/>
            <a:ext cx="604566" cy="60456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E8388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974090" y="8565625"/>
            <a:ext cx="637633" cy="63763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FDB034"/>
              </a:solidFill>
              <a:prstDash val="solid"/>
              <a:miter/>
            </a:ln>
          </p:spPr>
          <p:txBody>
            <a:bodyPr/>
            <a:lstStyle/>
            <a:p>
              <a:endParaRPr lang="en-M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5299609">
            <a:off x="-3807489" y="3366980"/>
            <a:ext cx="10990311" cy="3721413"/>
          </a:xfrm>
          <a:custGeom>
            <a:avLst/>
            <a:gdLst/>
            <a:ahLst/>
            <a:cxnLst/>
            <a:rect l="l" t="t" r="r" b="b"/>
            <a:pathLst>
              <a:path w="10670719" h="3721413">
                <a:moveTo>
                  <a:pt x="0" y="0"/>
                </a:moveTo>
                <a:lnTo>
                  <a:pt x="10670719" y="0"/>
                </a:lnTo>
                <a:lnTo>
                  <a:pt x="10670719" y="3721414"/>
                </a:lnTo>
                <a:lnTo>
                  <a:pt x="0" y="37214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04356" y="3564517"/>
            <a:ext cx="7581292" cy="5153616"/>
            <a:chOff x="0" y="0"/>
            <a:chExt cx="59784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7840" cy="406400"/>
            </a:xfrm>
            <a:custGeom>
              <a:avLst/>
              <a:gdLst/>
              <a:ahLst/>
              <a:cxnLst/>
              <a:rect l="l" t="t" r="r" b="b"/>
              <a:pathLst>
                <a:path w="597840" h="406400">
                  <a:moveTo>
                    <a:pt x="394640" y="0"/>
                  </a:moveTo>
                  <a:cubicBezTo>
                    <a:pt x="506864" y="0"/>
                    <a:pt x="597840" y="90976"/>
                    <a:pt x="597840" y="203200"/>
                  </a:cubicBezTo>
                  <a:cubicBezTo>
                    <a:pt x="597840" y="315424"/>
                    <a:pt x="506864" y="406400"/>
                    <a:pt x="39464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E8388"/>
            </a:solidFill>
            <a:ln w="123825" cap="sq">
              <a:solidFill>
                <a:srgbClr val="FDB034"/>
              </a:solidFill>
              <a:prstDash val="solid"/>
              <a:miter/>
            </a:ln>
          </p:spPr>
          <p:txBody>
            <a:bodyPr/>
            <a:lstStyle/>
            <a:p>
              <a:endParaRPr lang="en-M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0"/>
              <a:ext cx="597840" cy="406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5400000">
            <a:off x="5355179" y="3602630"/>
            <a:ext cx="7581292" cy="5153616"/>
            <a:chOff x="0" y="0"/>
            <a:chExt cx="597840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97840" cy="406400"/>
            </a:xfrm>
            <a:custGeom>
              <a:avLst/>
              <a:gdLst/>
              <a:ahLst/>
              <a:cxnLst/>
              <a:rect l="l" t="t" r="r" b="b"/>
              <a:pathLst>
                <a:path w="597840" h="406400">
                  <a:moveTo>
                    <a:pt x="394640" y="0"/>
                  </a:moveTo>
                  <a:cubicBezTo>
                    <a:pt x="506864" y="0"/>
                    <a:pt x="597840" y="90976"/>
                    <a:pt x="597840" y="203200"/>
                  </a:cubicBezTo>
                  <a:cubicBezTo>
                    <a:pt x="597840" y="315424"/>
                    <a:pt x="506864" y="406400"/>
                    <a:pt x="39464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E8388"/>
            </a:solidFill>
            <a:ln w="123825" cap="sq">
              <a:solidFill>
                <a:srgbClr val="FDB034"/>
              </a:solidFill>
              <a:prstDash val="solid"/>
              <a:miter/>
            </a:ln>
          </p:spPr>
          <p:txBody>
            <a:bodyPr/>
            <a:lstStyle/>
            <a:p>
              <a:endParaRPr lang="en-MA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597840" cy="406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500642" y="1596325"/>
            <a:ext cx="1771296" cy="1771296"/>
          </a:xfrm>
          <a:custGeom>
            <a:avLst/>
            <a:gdLst/>
            <a:ahLst/>
            <a:cxnLst/>
            <a:rect l="l" t="t" r="r" b="b"/>
            <a:pathLst>
              <a:path w="1771296" h="1771296">
                <a:moveTo>
                  <a:pt x="0" y="0"/>
                </a:moveTo>
                <a:lnTo>
                  <a:pt x="1771296" y="0"/>
                </a:lnTo>
                <a:lnTo>
                  <a:pt x="1771296" y="1771296"/>
                </a:lnTo>
                <a:lnTo>
                  <a:pt x="0" y="17712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9" name="Freeform 9"/>
          <p:cNvSpPr/>
          <p:nvPr/>
        </p:nvSpPr>
        <p:spPr>
          <a:xfrm>
            <a:off x="2634225" y="1729908"/>
            <a:ext cx="1504130" cy="1504130"/>
          </a:xfrm>
          <a:custGeom>
            <a:avLst/>
            <a:gdLst/>
            <a:ahLst/>
            <a:cxnLst/>
            <a:rect l="l" t="t" r="r" b="b"/>
            <a:pathLst>
              <a:path w="1504130" h="1504130">
                <a:moveTo>
                  <a:pt x="0" y="0"/>
                </a:moveTo>
                <a:lnTo>
                  <a:pt x="1504130" y="0"/>
                </a:lnTo>
                <a:lnTo>
                  <a:pt x="1504130" y="1504130"/>
                </a:lnTo>
                <a:lnTo>
                  <a:pt x="0" y="15041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10" name="Freeform 10"/>
          <p:cNvSpPr/>
          <p:nvPr/>
        </p:nvSpPr>
        <p:spPr>
          <a:xfrm>
            <a:off x="8260177" y="1634438"/>
            <a:ext cx="1771296" cy="1771296"/>
          </a:xfrm>
          <a:custGeom>
            <a:avLst/>
            <a:gdLst/>
            <a:ahLst/>
            <a:cxnLst/>
            <a:rect l="l" t="t" r="r" b="b"/>
            <a:pathLst>
              <a:path w="1771296" h="1771296">
                <a:moveTo>
                  <a:pt x="0" y="0"/>
                </a:moveTo>
                <a:lnTo>
                  <a:pt x="1771296" y="0"/>
                </a:lnTo>
                <a:lnTo>
                  <a:pt x="1771296" y="1771296"/>
                </a:lnTo>
                <a:lnTo>
                  <a:pt x="0" y="17712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11" name="Freeform 11"/>
          <p:cNvSpPr/>
          <p:nvPr/>
        </p:nvSpPr>
        <p:spPr>
          <a:xfrm>
            <a:off x="8395313" y="1768021"/>
            <a:ext cx="1504130" cy="1504130"/>
          </a:xfrm>
          <a:custGeom>
            <a:avLst/>
            <a:gdLst/>
            <a:ahLst/>
            <a:cxnLst/>
            <a:rect l="l" t="t" r="r" b="b"/>
            <a:pathLst>
              <a:path w="1504130" h="1504130">
                <a:moveTo>
                  <a:pt x="0" y="0"/>
                </a:moveTo>
                <a:lnTo>
                  <a:pt x="1504130" y="0"/>
                </a:lnTo>
                <a:lnTo>
                  <a:pt x="1504130" y="1504130"/>
                </a:lnTo>
                <a:lnTo>
                  <a:pt x="0" y="15041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12" name="Freeform 12"/>
          <p:cNvSpPr/>
          <p:nvPr/>
        </p:nvSpPr>
        <p:spPr>
          <a:xfrm>
            <a:off x="2712215" y="1807898"/>
            <a:ext cx="1348149" cy="1348149"/>
          </a:xfrm>
          <a:custGeom>
            <a:avLst/>
            <a:gdLst/>
            <a:ahLst/>
            <a:cxnLst/>
            <a:rect l="l" t="t" r="r" b="b"/>
            <a:pathLst>
              <a:path w="1348149" h="1348149">
                <a:moveTo>
                  <a:pt x="0" y="0"/>
                </a:moveTo>
                <a:lnTo>
                  <a:pt x="1348150" y="0"/>
                </a:lnTo>
                <a:lnTo>
                  <a:pt x="1348150" y="1348150"/>
                </a:lnTo>
                <a:lnTo>
                  <a:pt x="0" y="13481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13" name="Freeform 13"/>
          <p:cNvSpPr/>
          <p:nvPr/>
        </p:nvSpPr>
        <p:spPr>
          <a:xfrm>
            <a:off x="8473304" y="1846011"/>
            <a:ext cx="1348149" cy="1348149"/>
          </a:xfrm>
          <a:custGeom>
            <a:avLst/>
            <a:gdLst/>
            <a:ahLst/>
            <a:cxnLst/>
            <a:rect l="l" t="t" r="r" b="b"/>
            <a:pathLst>
              <a:path w="1348149" h="1348149">
                <a:moveTo>
                  <a:pt x="0" y="0"/>
                </a:moveTo>
                <a:lnTo>
                  <a:pt x="1348149" y="0"/>
                </a:lnTo>
                <a:lnTo>
                  <a:pt x="1348149" y="1348150"/>
                </a:lnTo>
                <a:lnTo>
                  <a:pt x="0" y="13481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14" name="Freeform 14"/>
          <p:cNvSpPr/>
          <p:nvPr/>
        </p:nvSpPr>
        <p:spPr>
          <a:xfrm>
            <a:off x="2959122" y="2146646"/>
            <a:ext cx="854336" cy="670654"/>
          </a:xfrm>
          <a:custGeom>
            <a:avLst/>
            <a:gdLst/>
            <a:ahLst/>
            <a:cxnLst/>
            <a:rect l="l" t="t" r="r" b="b"/>
            <a:pathLst>
              <a:path w="854336" h="670654">
                <a:moveTo>
                  <a:pt x="0" y="0"/>
                </a:moveTo>
                <a:lnTo>
                  <a:pt x="854336" y="0"/>
                </a:lnTo>
                <a:lnTo>
                  <a:pt x="854336" y="670654"/>
                </a:lnTo>
                <a:lnTo>
                  <a:pt x="0" y="67065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15" name="Freeform 15"/>
          <p:cNvSpPr/>
          <p:nvPr/>
        </p:nvSpPr>
        <p:spPr>
          <a:xfrm rot="-10520999">
            <a:off x="12455024" y="-1230096"/>
            <a:ext cx="6240735" cy="2176456"/>
          </a:xfrm>
          <a:custGeom>
            <a:avLst/>
            <a:gdLst/>
            <a:ahLst/>
            <a:cxnLst/>
            <a:rect l="l" t="t" r="r" b="b"/>
            <a:pathLst>
              <a:path w="6240735" h="2176456">
                <a:moveTo>
                  <a:pt x="0" y="0"/>
                </a:moveTo>
                <a:lnTo>
                  <a:pt x="6240735" y="0"/>
                </a:lnTo>
                <a:lnTo>
                  <a:pt x="6240735" y="2176456"/>
                </a:lnTo>
                <a:lnTo>
                  <a:pt x="0" y="217645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16" name="Freeform 16"/>
          <p:cNvSpPr/>
          <p:nvPr/>
        </p:nvSpPr>
        <p:spPr>
          <a:xfrm rot="-201626" flipV="1">
            <a:off x="-440482" y="-1269646"/>
            <a:ext cx="6576787" cy="2293655"/>
          </a:xfrm>
          <a:custGeom>
            <a:avLst/>
            <a:gdLst/>
            <a:ahLst/>
            <a:cxnLst/>
            <a:rect l="l" t="t" r="r" b="b"/>
            <a:pathLst>
              <a:path w="6576787" h="2293655">
                <a:moveTo>
                  <a:pt x="0" y="2293655"/>
                </a:moveTo>
                <a:lnTo>
                  <a:pt x="6576787" y="2293655"/>
                </a:lnTo>
                <a:lnTo>
                  <a:pt x="6576787" y="0"/>
                </a:lnTo>
                <a:lnTo>
                  <a:pt x="0" y="0"/>
                </a:lnTo>
                <a:lnTo>
                  <a:pt x="0" y="2293655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grpSp>
        <p:nvGrpSpPr>
          <p:cNvPr id="17" name="Group 17"/>
          <p:cNvGrpSpPr/>
          <p:nvPr/>
        </p:nvGrpSpPr>
        <p:grpSpPr>
          <a:xfrm rot="-5400000">
            <a:off x="11111064" y="3557934"/>
            <a:ext cx="7581292" cy="5153616"/>
            <a:chOff x="0" y="0"/>
            <a:chExt cx="597840" cy="4064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97840" cy="406400"/>
            </a:xfrm>
            <a:custGeom>
              <a:avLst/>
              <a:gdLst/>
              <a:ahLst/>
              <a:cxnLst/>
              <a:rect l="l" t="t" r="r" b="b"/>
              <a:pathLst>
                <a:path w="597840" h="406400">
                  <a:moveTo>
                    <a:pt x="394640" y="0"/>
                  </a:moveTo>
                  <a:cubicBezTo>
                    <a:pt x="506864" y="0"/>
                    <a:pt x="597840" y="90976"/>
                    <a:pt x="597840" y="203200"/>
                  </a:cubicBezTo>
                  <a:cubicBezTo>
                    <a:pt x="597840" y="315424"/>
                    <a:pt x="506864" y="406400"/>
                    <a:pt x="39464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E8388"/>
            </a:solidFill>
            <a:ln w="123825" cap="sq">
              <a:solidFill>
                <a:srgbClr val="FDB034"/>
              </a:solidFill>
              <a:prstDash val="solid"/>
              <a:miter/>
            </a:ln>
          </p:spPr>
          <p:txBody>
            <a:bodyPr/>
            <a:lstStyle/>
            <a:p>
              <a:endParaRPr lang="en-MA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0"/>
              <a:ext cx="597840" cy="406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55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4016062" y="1596325"/>
            <a:ext cx="1771296" cy="1771296"/>
          </a:xfrm>
          <a:custGeom>
            <a:avLst/>
            <a:gdLst/>
            <a:ahLst/>
            <a:cxnLst/>
            <a:rect l="l" t="t" r="r" b="b"/>
            <a:pathLst>
              <a:path w="1771296" h="1771296">
                <a:moveTo>
                  <a:pt x="0" y="0"/>
                </a:moveTo>
                <a:lnTo>
                  <a:pt x="1771296" y="0"/>
                </a:lnTo>
                <a:lnTo>
                  <a:pt x="1771296" y="1771296"/>
                </a:lnTo>
                <a:lnTo>
                  <a:pt x="0" y="17712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21" name="Freeform 21"/>
          <p:cNvSpPr/>
          <p:nvPr/>
        </p:nvSpPr>
        <p:spPr>
          <a:xfrm>
            <a:off x="14151199" y="1729908"/>
            <a:ext cx="1504130" cy="1504130"/>
          </a:xfrm>
          <a:custGeom>
            <a:avLst/>
            <a:gdLst/>
            <a:ahLst/>
            <a:cxnLst/>
            <a:rect l="l" t="t" r="r" b="b"/>
            <a:pathLst>
              <a:path w="1504130" h="1504130">
                <a:moveTo>
                  <a:pt x="0" y="0"/>
                </a:moveTo>
                <a:lnTo>
                  <a:pt x="1504129" y="0"/>
                </a:lnTo>
                <a:lnTo>
                  <a:pt x="1504129" y="1504130"/>
                </a:lnTo>
                <a:lnTo>
                  <a:pt x="0" y="15041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22" name="Freeform 22"/>
          <p:cNvSpPr/>
          <p:nvPr/>
        </p:nvSpPr>
        <p:spPr>
          <a:xfrm>
            <a:off x="14229189" y="1807898"/>
            <a:ext cx="1348149" cy="1348149"/>
          </a:xfrm>
          <a:custGeom>
            <a:avLst/>
            <a:gdLst/>
            <a:ahLst/>
            <a:cxnLst/>
            <a:rect l="l" t="t" r="r" b="b"/>
            <a:pathLst>
              <a:path w="1348149" h="1348149">
                <a:moveTo>
                  <a:pt x="0" y="0"/>
                </a:moveTo>
                <a:lnTo>
                  <a:pt x="1348149" y="0"/>
                </a:lnTo>
                <a:lnTo>
                  <a:pt x="1348149" y="1348150"/>
                </a:lnTo>
                <a:lnTo>
                  <a:pt x="0" y="13481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23" name="Freeform 23"/>
          <p:cNvSpPr/>
          <p:nvPr/>
        </p:nvSpPr>
        <p:spPr>
          <a:xfrm flipV="1">
            <a:off x="14476096" y="2146646"/>
            <a:ext cx="854336" cy="670654"/>
          </a:xfrm>
          <a:custGeom>
            <a:avLst/>
            <a:gdLst/>
            <a:ahLst/>
            <a:cxnLst/>
            <a:rect l="l" t="t" r="r" b="b"/>
            <a:pathLst>
              <a:path w="854336" h="670654">
                <a:moveTo>
                  <a:pt x="0" y="670654"/>
                </a:moveTo>
                <a:lnTo>
                  <a:pt x="854335" y="670654"/>
                </a:lnTo>
                <a:lnTo>
                  <a:pt x="854335" y="0"/>
                </a:lnTo>
                <a:lnTo>
                  <a:pt x="0" y="0"/>
                </a:lnTo>
                <a:lnTo>
                  <a:pt x="0" y="670654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24" name="Freeform 24"/>
          <p:cNvSpPr/>
          <p:nvPr/>
        </p:nvSpPr>
        <p:spPr>
          <a:xfrm>
            <a:off x="8712810" y="2146646"/>
            <a:ext cx="792221" cy="792221"/>
          </a:xfrm>
          <a:custGeom>
            <a:avLst/>
            <a:gdLst/>
            <a:ahLst/>
            <a:cxnLst/>
            <a:rect l="l" t="t" r="r" b="b"/>
            <a:pathLst>
              <a:path w="792221" h="792221">
                <a:moveTo>
                  <a:pt x="0" y="0"/>
                </a:moveTo>
                <a:lnTo>
                  <a:pt x="792221" y="0"/>
                </a:lnTo>
                <a:lnTo>
                  <a:pt x="792221" y="792221"/>
                </a:lnTo>
                <a:lnTo>
                  <a:pt x="0" y="79222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25" name="TextBox 25"/>
          <p:cNvSpPr txBox="1"/>
          <p:nvPr/>
        </p:nvSpPr>
        <p:spPr>
          <a:xfrm>
            <a:off x="5687147" y="647700"/>
            <a:ext cx="6099376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>
                <a:solidFill>
                  <a:srgbClr val="25518A"/>
                </a:solidFill>
                <a:latin typeface="Poppins Bold"/>
              </a:rPr>
              <a:t>Description du Projet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19192" y="4615647"/>
            <a:ext cx="4134193" cy="4093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9"/>
              </a:lnSpc>
            </a:pPr>
            <a:r>
              <a:rPr lang="en-US" sz="1400" dirty="0" err="1">
                <a:solidFill>
                  <a:schemeClr val="bg1"/>
                </a:solidFill>
                <a:latin typeface="Poppins"/>
              </a:rPr>
              <a:t>Pro</a:t>
            </a:r>
            <a:r>
              <a:rPr lang="en-US" sz="1400" dirty="0" err="1">
                <a:solidFill>
                  <a:srgbClr val="FF009F"/>
                </a:solidFill>
                <a:latin typeface="Poppins"/>
              </a:rPr>
              <a:t>Dev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développe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un site web proposant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une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large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gamme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de services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informatiques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répondant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à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une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demande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croissante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de solutions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numériques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fiables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. La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plateforme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vise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à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offrir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une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expérience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utilisateur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simplifiée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et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enrichissante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.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L'objectif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est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de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devenir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le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partenaire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de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confiance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pour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optimiser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l'efficacité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des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entreprises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 et des initiatives </a:t>
            </a:r>
            <a:r>
              <a:rPr lang="en-US" sz="1400" dirty="0" err="1">
                <a:solidFill>
                  <a:schemeClr val="bg1"/>
                </a:solidFill>
                <a:latin typeface="Poppins"/>
              </a:rPr>
              <a:t>personnelles</a:t>
            </a:r>
            <a:r>
              <a:rPr lang="en-US" sz="1400" dirty="0">
                <a:solidFill>
                  <a:schemeClr val="bg1"/>
                </a:solidFill>
                <a:latin typeface="Poppins"/>
              </a:rPr>
              <a:t>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239628" y="4650123"/>
            <a:ext cx="4134193" cy="2564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987"/>
              </a:lnSpc>
            </a:pPr>
            <a:endParaRPr dirty="0"/>
          </a:p>
          <a:p>
            <a:pPr marL="360554" lvl="1" indent="-180277" algn="just">
              <a:lnSpc>
                <a:spcPts val="1987"/>
              </a:lnSpc>
              <a:buFont typeface="Arial"/>
              <a:buChar char="•"/>
            </a:pPr>
            <a:r>
              <a:rPr lang="en-US" sz="1670" dirty="0" err="1">
                <a:solidFill>
                  <a:srgbClr val="FFFFFF"/>
                </a:solidFill>
                <a:latin typeface="Poppins"/>
              </a:rPr>
              <a:t>Authentification</a:t>
            </a:r>
            <a:r>
              <a:rPr lang="en-US" sz="1670" dirty="0">
                <a:solidFill>
                  <a:srgbClr val="FFFFFF"/>
                </a:solidFill>
                <a:latin typeface="Poppins"/>
              </a:rPr>
              <a:t> et gestion des </a:t>
            </a:r>
            <a:r>
              <a:rPr lang="en-US" sz="1670" dirty="0" err="1">
                <a:solidFill>
                  <a:srgbClr val="FFFFFF"/>
                </a:solidFill>
                <a:latin typeface="Poppins"/>
              </a:rPr>
              <a:t>utilisateurs</a:t>
            </a:r>
            <a:endParaRPr lang="en-US" sz="1670" dirty="0">
              <a:solidFill>
                <a:srgbClr val="FFFFFF"/>
              </a:solidFill>
              <a:latin typeface="Poppins"/>
            </a:endParaRPr>
          </a:p>
          <a:p>
            <a:pPr marL="360554" lvl="1" indent="-180277" algn="just">
              <a:lnSpc>
                <a:spcPts val="1987"/>
              </a:lnSpc>
              <a:buFont typeface="Arial"/>
              <a:buChar char="•"/>
            </a:pPr>
            <a:r>
              <a:rPr lang="en-US" sz="1670" dirty="0" err="1">
                <a:solidFill>
                  <a:srgbClr val="FFFFFF"/>
                </a:solidFill>
                <a:latin typeface="Poppins"/>
              </a:rPr>
              <a:t>Déploiement</a:t>
            </a:r>
            <a:r>
              <a:rPr lang="en-US" sz="1670" dirty="0">
                <a:solidFill>
                  <a:srgbClr val="FFFFFF"/>
                </a:solidFill>
                <a:latin typeface="Poppins"/>
              </a:rPr>
              <a:t> </a:t>
            </a:r>
            <a:r>
              <a:rPr lang="en-US" sz="1670" dirty="0" err="1">
                <a:solidFill>
                  <a:srgbClr val="FFFFFF"/>
                </a:solidFill>
                <a:latin typeface="Poppins"/>
              </a:rPr>
              <a:t>automatisé</a:t>
            </a:r>
            <a:r>
              <a:rPr lang="en-US" sz="1670" dirty="0">
                <a:solidFill>
                  <a:srgbClr val="FFFFFF"/>
                </a:solidFill>
                <a:latin typeface="Poppins"/>
              </a:rPr>
              <a:t> des services </a:t>
            </a:r>
          </a:p>
          <a:p>
            <a:pPr marL="360554" lvl="1" indent="-180277" algn="just">
              <a:lnSpc>
                <a:spcPts val="1987"/>
              </a:lnSpc>
              <a:buFont typeface="Arial"/>
              <a:buChar char="•"/>
            </a:pPr>
            <a:r>
              <a:rPr lang="en-US" sz="1670" dirty="0">
                <a:solidFill>
                  <a:srgbClr val="FFFFFF"/>
                </a:solidFill>
                <a:latin typeface="Poppins"/>
              </a:rPr>
              <a:t>Catalogue des services </a:t>
            </a:r>
          </a:p>
          <a:p>
            <a:pPr marL="360554" lvl="1" indent="-180277" algn="just">
              <a:lnSpc>
                <a:spcPts val="1987"/>
              </a:lnSpc>
              <a:buFont typeface="Arial"/>
              <a:buChar char="•"/>
            </a:pPr>
            <a:r>
              <a:rPr lang="en-US" sz="1670" dirty="0" err="1">
                <a:solidFill>
                  <a:srgbClr val="FFFFFF"/>
                </a:solidFill>
                <a:latin typeface="Poppins"/>
              </a:rPr>
              <a:t>Facturation</a:t>
            </a:r>
            <a:r>
              <a:rPr lang="en-US" sz="1670" dirty="0">
                <a:solidFill>
                  <a:srgbClr val="FFFFFF"/>
                </a:solidFill>
                <a:latin typeface="Poppins"/>
              </a:rPr>
              <a:t> et gestion des </a:t>
            </a:r>
            <a:r>
              <a:rPr lang="en-US" sz="1670" dirty="0" err="1">
                <a:solidFill>
                  <a:srgbClr val="FFFFFF"/>
                </a:solidFill>
                <a:latin typeface="Poppins"/>
              </a:rPr>
              <a:t>paiements</a:t>
            </a:r>
            <a:endParaRPr lang="en-US" sz="1670" dirty="0">
              <a:solidFill>
                <a:srgbClr val="FFFFFF"/>
              </a:solidFill>
              <a:latin typeface="Poppins"/>
            </a:endParaRPr>
          </a:p>
          <a:p>
            <a:pPr marL="360554" lvl="1" indent="-180277" algn="just">
              <a:lnSpc>
                <a:spcPts val="1987"/>
              </a:lnSpc>
              <a:buFont typeface="Arial"/>
              <a:buChar char="•"/>
            </a:pPr>
            <a:r>
              <a:rPr lang="en-US" sz="1670" dirty="0">
                <a:solidFill>
                  <a:srgbClr val="FFFFFF"/>
                </a:solidFill>
                <a:latin typeface="Poppins"/>
              </a:rPr>
              <a:t>Collaboration et partage de </a:t>
            </a:r>
            <a:r>
              <a:rPr lang="en-US" sz="1670" dirty="0" err="1">
                <a:solidFill>
                  <a:srgbClr val="FFFFFF"/>
                </a:solidFill>
                <a:latin typeface="Poppins"/>
              </a:rPr>
              <a:t>ressources</a:t>
            </a:r>
            <a:endParaRPr lang="en-US" sz="1670" dirty="0">
              <a:solidFill>
                <a:srgbClr val="FFFFFF"/>
              </a:solidFill>
              <a:latin typeface="Poppi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684216" y="3617754"/>
            <a:ext cx="3408426" cy="943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24"/>
              </a:lnSpc>
            </a:pPr>
            <a:r>
              <a:rPr lang="en-US" sz="2145" spc="-64" dirty="0" err="1">
                <a:solidFill>
                  <a:srgbClr val="FFFFFF"/>
                </a:solidFill>
                <a:latin typeface="Poppins Bold"/>
              </a:rPr>
              <a:t>Présentation</a:t>
            </a:r>
            <a:r>
              <a:rPr lang="en-US" sz="2145" spc="-64" dirty="0">
                <a:solidFill>
                  <a:srgbClr val="FFFFFF"/>
                </a:solidFill>
                <a:latin typeface="Poppins Bold"/>
              </a:rPr>
              <a:t> du </a:t>
            </a:r>
            <a:r>
              <a:rPr lang="en-US" sz="2145" spc="-64" dirty="0" err="1">
                <a:solidFill>
                  <a:srgbClr val="FFFFFF"/>
                </a:solidFill>
                <a:latin typeface="Poppins Bold"/>
              </a:rPr>
              <a:t>Projet</a:t>
            </a:r>
            <a:r>
              <a:rPr lang="en-US" sz="2145" spc="-64" dirty="0">
                <a:solidFill>
                  <a:srgbClr val="FFFFFF"/>
                </a:solidFill>
                <a:latin typeface="Poppins Bold"/>
              </a:rPr>
              <a:t> de </a:t>
            </a:r>
            <a:r>
              <a:rPr lang="en-US" sz="2145" spc="-64" dirty="0" err="1">
                <a:solidFill>
                  <a:srgbClr val="FFFFFF"/>
                </a:solidFill>
                <a:latin typeface="Poppins Bold"/>
              </a:rPr>
              <a:t>Développement</a:t>
            </a:r>
            <a:r>
              <a:rPr lang="en-US" sz="2145" spc="-64" dirty="0">
                <a:solidFill>
                  <a:srgbClr val="FFFFFF"/>
                </a:solidFill>
                <a:latin typeface="Poppins Bold"/>
              </a:rPr>
              <a:t> du Site Web Pro Dev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439787" y="3770303"/>
            <a:ext cx="3408426" cy="638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24"/>
              </a:lnSpc>
            </a:pPr>
            <a:r>
              <a:rPr lang="en-US" sz="2145" spc="-64">
                <a:solidFill>
                  <a:srgbClr val="FFFFFF"/>
                </a:solidFill>
                <a:latin typeface="Poppins Bold"/>
              </a:rPr>
              <a:t>Fonctionnalités Principales du Site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030200" y="4453999"/>
            <a:ext cx="4134193" cy="430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fr-FR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Développer une plateforme robuste et évolutive. 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FR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Fournir une expérience utilisateur conviviale. 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FR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Intégrer des fonctionnalités de sécurité avancées. 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FR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Assurer l'interopérabilité avec d'autres systèmes. 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FR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Optimiser les performances et la disponibilité. 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FR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Offrir une gestion efficace des services. 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FR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Proposer une gamme variée de services informatiques. 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3197497" y="3922852"/>
            <a:ext cx="3408426" cy="333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24"/>
              </a:lnSpc>
            </a:pPr>
            <a:r>
              <a:rPr lang="en-US" sz="2145" spc="-64">
                <a:solidFill>
                  <a:srgbClr val="FFFFFF"/>
                </a:solidFill>
                <a:latin typeface="Poppins Bold"/>
              </a:rPr>
              <a:t>Objectifs du Projet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602057">
            <a:off x="12387093" y="-1133853"/>
            <a:ext cx="6240735" cy="2176456"/>
          </a:xfrm>
          <a:custGeom>
            <a:avLst/>
            <a:gdLst/>
            <a:ahLst/>
            <a:cxnLst/>
            <a:rect l="l" t="t" r="r" b="b"/>
            <a:pathLst>
              <a:path w="6240735" h="2176456">
                <a:moveTo>
                  <a:pt x="0" y="0"/>
                </a:moveTo>
                <a:lnTo>
                  <a:pt x="6240735" y="0"/>
                </a:lnTo>
                <a:lnTo>
                  <a:pt x="6240735" y="2176457"/>
                </a:lnTo>
                <a:lnTo>
                  <a:pt x="0" y="2176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3" name="Freeform 3"/>
          <p:cNvSpPr/>
          <p:nvPr/>
        </p:nvSpPr>
        <p:spPr>
          <a:xfrm rot="-201626" flipV="1">
            <a:off x="-440482" y="-1192452"/>
            <a:ext cx="6576787" cy="2293655"/>
          </a:xfrm>
          <a:custGeom>
            <a:avLst/>
            <a:gdLst/>
            <a:ahLst/>
            <a:cxnLst/>
            <a:rect l="l" t="t" r="r" b="b"/>
            <a:pathLst>
              <a:path w="6576787" h="2293655">
                <a:moveTo>
                  <a:pt x="0" y="2293655"/>
                </a:moveTo>
                <a:lnTo>
                  <a:pt x="6576787" y="2293655"/>
                </a:lnTo>
                <a:lnTo>
                  <a:pt x="6576787" y="0"/>
                </a:lnTo>
                <a:lnTo>
                  <a:pt x="0" y="0"/>
                </a:lnTo>
                <a:lnTo>
                  <a:pt x="0" y="229365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4" name="Freeform 4"/>
          <p:cNvSpPr/>
          <p:nvPr/>
        </p:nvSpPr>
        <p:spPr>
          <a:xfrm>
            <a:off x="9918829" y="2954304"/>
            <a:ext cx="7340471" cy="6282219"/>
          </a:xfrm>
          <a:custGeom>
            <a:avLst/>
            <a:gdLst/>
            <a:ahLst/>
            <a:cxnLst/>
            <a:rect l="l" t="t" r="r" b="b"/>
            <a:pathLst>
              <a:path w="7340471" h="6282219">
                <a:moveTo>
                  <a:pt x="0" y="0"/>
                </a:moveTo>
                <a:lnTo>
                  <a:pt x="7340471" y="0"/>
                </a:lnTo>
                <a:lnTo>
                  <a:pt x="7340471" y="6282220"/>
                </a:lnTo>
                <a:lnTo>
                  <a:pt x="0" y="62822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grpSp>
        <p:nvGrpSpPr>
          <p:cNvPr id="5" name="Group 5"/>
          <p:cNvGrpSpPr/>
          <p:nvPr/>
        </p:nvGrpSpPr>
        <p:grpSpPr>
          <a:xfrm>
            <a:off x="-1342907" y="10016500"/>
            <a:ext cx="20973813" cy="734301"/>
            <a:chOff x="0" y="0"/>
            <a:chExt cx="11607985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607985" cy="406400"/>
            </a:xfrm>
            <a:custGeom>
              <a:avLst/>
              <a:gdLst/>
              <a:ahLst/>
              <a:cxnLst/>
              <a:rect l="l" t="t" r="r" b="b"/>
              <a:pathLst>
                <a:path w="11607985" h="406400">
                  <a:moveTo>
                    <a:pt x="11404785" y="0"/>
                  </a:moveTo>
                  <a:cubicBezTo>
                    <a:pt x="11517009" y="0"/>
                    <a:pt x="11607985" y="90976"/>
                    <a:pt x="11607985" y="203200"/>
                  </a:cubicBezTo>
                  <a:cubicBezTo>
                    <a:pt x="11607985" y="315424"/>
                    <a:pt x="11517009" y="406400"/>
                    <a:pt x="1140478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0646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1607985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488624" y="10016500"/>
            <a:ext cx="13310752" cy="734301"/>
            <a:chOff x="0" y="0"/>
            <a:chExt cx="7366854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366853" cy="406400"/>
            </a:xfrm>
            <a:custGeom>
              <a:avLst/>
              <a:gdLst/>
              <a:ahLst/>
              <a:cxnLst/>
              <a:rect l="l" t="t" r="r" b="b"/>
              <a:pathLst>
                <a:path w="7366853" h="406400">
                  <a:moveTo>
                    <a:pt x="7163653" y="0"/>
                  </a:moveTo>
                  <a:cubicBezTo>
                    <a:pt x="7275878" y="0"/>
                    <a:pt x="7366853" y="90976"/>
                    <a:pt x="7366853" y="203200"/>
                  </a:cubicBezTo>
                  <a:cubicBezTo>
                    <a:pt x="7366853" y="315424"/>
                    <a:pt x="7275878" y="406400"/>
                    <a:pt x="71636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E8388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7366854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131384" y="10016500"/>
            <a:ext cx="10025232" cy="734301"/>
            <a:chOff x="0" y="0"/>
            <a:chExt cx="5548478" cy="406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548478" cy="406400"/>
            </a:xfrm>
            <a:custGeom>
              <a:avLst/>
              <a:gdLst/>
              <a:ahLst/>
              <a:cxnLst/>
              <a:rect l="l" t="t" r="r" b="b"/>
              <a:pathLst>
                <a:path w="5548478" h="406400">
                  <a:moveTo>
                    <a:pt x="5345278" y="0"/>
                  </a:moveTo>
                  <a:cubicBezTo>
                    <a:pt x="5457503" y="0"/>
                    <a:pt x="5548478" y="90976"/>
                    <a:pt x="5548478" y="203200"/>
                  </a:cubicBezTo>
                  <a:cubicBezTo>
                    <a:pt x="5548478" y="315424"/>
                    <a:pt x="5457503" y="406400"/>
                    <a:pt x="534527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DB03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554847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1801545" y="5421145"/>
            <a:ext cx="1221784" cy="1201930"/>
          </a:xfrm>
          <a:custGeom>
            <a:avLst/>
            <a:gdLst/>
            <a:ahLst/>
            <a:cxnLst/>
            <a:rect l="l" t="t" r="r" b="b"/>
            <a:pathLst>
              <a:path w="1221784" h="1201930">
                <a:moveTo>
                  <a:pt x="0" y="0"/>
                </a:moveTo>
                <a:lnTo>
                  <a:pt x="1221784" y="0"/>
                </a:lnTo>
                <a:lnTo>
                  <a:pt x="1221784" y="1201930"/>
                </a:lnTo>
                <a:lnTo>
                  <a:pt x="0" y="12019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15" name="TextBox 15"/>
          <p:cNvSpPr txBox="1"/>
          <p:nvPr/>
        </p:nvSpPr>
        <p:spPr>
          <a:xfrm>
            <a:off x="4131384" y="1019175"/>
            <a:ext cx="8781935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>
                <a:solidFill>
                  <a:srgbClr val="25518A"/>
                </a:solidFill>
                <a:latin typeface="Poppins Bold"/>
              </a:rPr>
              <a:t>Approche de Développement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163394" y="3075536"/>
            <a:ext cx="2393117" cy="490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80"/>
              </a:lnSpc>
            </a:pPr>
            <a:r>
              <a:rPr lang="en-US" sz="1664" spc="-49">
                <a:solidFill>
                  <a:srgbClr val="000000"/>
                </a:solidFill>
                <a:latin typeface="Poppins Bold"/>
              </a:rPr>
              <a:t>Outils et Technologies Utilisés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959514" y="5921716"/>
            <a:ext cx="2118866" cy="490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80"/>
              </a:lnSpc>
            </a:pPr>
            <a:r>
              <a:rPr lang="en-US" sz="1664" spc="-49">
                <a:solidFill>
                  <a:srgbClr val="000000"/>
                </a:solidFill>
                <a:latin typeface="Poppins Bold"/>
              </a:rPr>
              <a:t>Outils de Gestion de Base de Données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772699" y="7591630"/>
            <a:ext cx="2116041" cy="276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52"/>
              </a:lnSpc>
            </a:pPr>
            <a:r>
              <a:rPr lang="en-US" sz="1735" spc="-52">
                <a:solidFill>
                  <a:srgbClr val="FFFFFF"/>
                </a:solidFill>
                <a:latin typeface="Poppins Bold"/>
              </a:rPr>
              <a:t>Logiciel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92095" y="3518354"/>
            <a:ext cx="8555259" cy="288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49"/>
              </a:lnSpc>
            </a:pPr>
            <a:r>
              <a:rPr lang="en-US" sz="2499" dirty="0">
                <a:solidFill>
                  <a:srgbClr val="000000"/>
                </a:solidFill>
                <a:latin typeface="Poppins"/>
              </a:rPr>
              <a:t>Notre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approche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pour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développer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le site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Pro</a:t>
            </a:r>
            <a:r>
              <a:rPr lang="en-US" sz="2499" dirty="0" err="1">
                <a:solidFill>
                  <a:srgbClr val="FF009F"/>
                </a:solidFill>
                <a:latin typeface="Poppins"/>
              </a:rPr>
              <a:t>Dev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était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centrée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sur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l'itération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continue et la collaboration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étroite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. Nous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avons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débuté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par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une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phase de planification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approfondie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, au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cours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de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laquelle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nous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avons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défini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les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besoins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précis du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projet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,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identifié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les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fonctionnalités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clés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et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établi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un plan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d'action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Poppins"/>
              </a:rPr>
              <a:t>complet</a:t>
            </a:r>
            <a:r>
              <a:rPr lang="en-US" sz="2499" dirty="0">
                <a:solidFill>
                  <a:srgbClr val="000000"/>
                </a:solidFill>
                <a:latin typeface="Poppins"/>
              </a:rPr>
              <a:t> et précis.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772699" y="4437982"/>
            <a:ext cx="2116041" cy="393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32"/>
              </a:lnSpc>
            </a:pPr>
            <a:r>
              <a:rPr lang="en-US" sz="1235" spc="-37">
                <a:solidFill>
                  <a:srgbClr val="FFFFFF"/>
                </a:solidFill>
                <a:latin typeface="Poppins Bold"/>
              </a:rPr>
              <a:t>Langages de Programmation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602057">
            <a:off x="12407590" y="-1133853"/>
            <a:ext cx="6240735" cy="2176456"/>
          </a:xfrm>
          <a:custGeom>
            <a:avLst/>
            <a:gdLst/>
            <a:ahLst/>
            <a:cxnLst/>
            <a:rect l="l" t="t" r="r" b="b"/>
            <a:pathLst>
              <a:path w="6240735" h="2176456">
                <a:moveTo>
                  <a:pt x="0" y="0"/>
                </a:moveTo>
                <a:lnTo>
                  <a:pt x="6240735" y="0"/>
                </a:lnTo>
                <a:lnTo>
                  <a:pt x="6240735" y="2176457"/>
                </a:lnTo>
                <a:lnTo>
                  <a:pt x="0" y="2176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3" name="Freeform 3"/>
          <p:cNvSpPr/>
          <p:nvPr/>
        </p:nvSpPr>
        <p:spPr>
          <a:xfrm rot="-201626" flipV="1">
            <a:off x="-799770" y="-1264069"/>
            <a:ext cx="6576787" cy="2293655"/>
          </a:xfrm>
          <a:custGeom>
            <a:avLst/>
            <a:gdLst/>
            <a:ahLst/>
            <a:cxnLst/>
            <a:rect l="l" t="t" r="r" b="b"/>
            <a:pathLst>
              <a:path w="6576787" h="2293655">
                <a:moveTo>
                  <a:pt x="0" y="2293654"/>
                </a:moveTo>
                <a:lnTo>
                  <a:pt x="6576788" y="2293654"/>
                </a:lnTo>
                <a:lnTo>
                  <a:pt x="6576788" y="0"/>
                </a:lnTo>
                <a:lnTo>
                  <a:pt x="0" y="0"/>
                </a:lnTo>
                <a:lnTo>
                  <a:pt x="0" y="229365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grpSp>
        <p:nvGrpSpPr>
          <p:cNvPr id="4" name="Group 4"/>
          <p:cNvGrpSpPr/>
          <p:nvPr/>
        </p:nvGrpSpPr>
        <p:grpSpPr>
          <a:xfrm>
            <a:off x="-1342907" y="10016500"/>
            <a:ext cx="20973813" cy="734301"/>
            <a:chOff x="0" y="0"/>
            <a:chExt cx="11607985" cy="406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607985" cy="406400"/>
            </a:xfrm>
            <a:custGeom>
              <a:avLst/>
              <a:gdLst/>
              <a:ahLst/>
              <a:cxnLst/>
              <a:rect l="l" t="t" r="r" b="b"/>
              <a:pathLst>
                <a:path w="11607985" h="406400">
                  <a:moveTo>
                    <a:pt x="11404785" y="0"/>
                  </a:moveTo>
                  <a:cubicBezTo>
                    <a:pt x="11517009" y="0"/>
                    <a:pt x="11607985" y="90976"/>
                    <a:pt x="11607985" y="203200"/>
                  </a:cubicBezTo>
                  <a:cubicBezTo>
                    <a:pt x="11607985" y="315424"/>
                    <a:pt x="11517009" y="406400"/>
                    <a:pt x="1140478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0646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11607985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488624" y="10016500"/>
            <a:ext cx="13310752" cy="734301"/>
            <a:chOff x="0" y="0"/>
            <a:chExt cx="7366854" cy="406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366853" cy="406400"/>
            </a:xfrm>
            <a:custGeom>
              <a:avLst/>
              <a:gdLst/>
              <a:ahLst/>
              <a:cxnLst/>
              <a:rect l="l" t="t" r="r" b="b"/>
              <a:pathLst>
                <a:path w="7366853" h="406400">
                  <a:moveTo>
                    <a:pt x="7163653" y="0"/>
                  </a:moveTo>
                  <a:cubicBezTo>
                    <a:pt x="7275878" y="0"/>
                    <a:pt x="7366853" y="90976"/>
                    <a:pt x="7366853" y="203200"/>
                  </a:cubicBezTo>
                  <a:cubicBezTo>
                    <a:pt x="7366853" y="315424"/>
                    <a:pt x="7275878" y="406400"/>
                    <a:pt x="71636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E8388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7366854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131384" y="10016500"/>
            <a:ext cx="10025232" cy="734301"/>
            <a:chOff x="0" y="0"/>
            <a:chExt cx="5548478" cy="406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548478" cy="406400"/>
            </a:xfrm>
            <a:custGeom>
              <a:avLst/>
              <a:gdLst/>
              <a:ahLst/>
              <a:cxnLst/>
              <a:rect l="l" t="t" r="r" b="b"/>
              <a:pathLst>
                <a:path w="5548478" h="406400">
                  <a:moveTo>
                    <a:pt x="5345278" y="0"/>
                  </a:moveTo>
                  <a:cubicBezTo>
                    <a:pt x="5457503" y="0"/>
                    <a:pt x="5548478" y="90976"/>
                    <a:pt x="5548478" y="203200"/>
                  </a:cubicBezTo>
                  <a:cubicBezTo>
                    <a:pt x="5548478" y="315424"/>
                    <a:pt x="5457503" y="406400"/>
                    <a:pt x="534527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DB03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554847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2171949"/>
            <a:ext cx="4127778" cy="1918435"/>
            <a:chOff x="0" y="0"/>
            <a:chExt cx="5503704" cy="2557913"/>
          </a:xfrm>
        </p:grpSpPr>
        <p:sp>
          <p:nvSpPr>
            <p:cNvPr id="14" name="Freeform 14"/>
            <p:cNvSpPr/>
            <p:nvPr/>
          </p:nvSpPr>
          <p:spPr>
            <a:xfrm>
              <a:off x="2945791" y="0"/>
              <a:ext cx="2557913" cy="2557913"/>
            </a:xfrm>
            <a:custGeom>
              <a:avLst/>
              <a:gdLst/>
              <a:ahLst/>
              <a:cxnLst/>
              <a:rect l="l" t="t" r="r" b="b"/>
              <a:pathLst>
                <a:path w="2557913" h="2557913">
                  <a:moveTo>
                    <a:pt x="0" y="0"/>
                  </a:moveTo>
                  <a:lnTo>
                    <a:pt x="2557913" y="0"/>
                  </a:lnTo>
                  <a:lnTo>
                    <a:pt x="2557913" y="2557913"/>
                  </a:lnTo>
                  <a:lnTo>
                    <a:pt x="0" y="2557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3138698" y="192906"/>
              <a:ext cx="2172100" cy="2172100"/>
            </a:xfrm>
            <a:custGeom>
              <a:avLst/>
              <a:gdLst/>
              <a:ahLst/>
              <a:cxnLst/>
              <a:rect l="l" t="t" r="r" b="b"/>
              <a:pathLst>
                <a:path w="2172100" h="2172100">
                  <a:moveTo>
                    <a:pt x="0" y="0"/>
                  </a:moveTo>
                  <a:lnTo>
                    <a:pt x="2172100" y="0"/>
                  </a:lnTo>
                  <a:lnTo>
                    <a:pt x="2172100" y="2172101"/>
                  </a:lnTo>
                  <a:lnTo>
                    <a:pt x="0" y="2172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3251322" y="305531"/>
              <a:ext cx="1946851" cy="1946851"/>
            </a:xfrm>
            <a:custGeom>
              <a:avLst/>
              <a:gdLst/>
              <a:ahLst/>
              <a:cxnLst/>
              <a:rect l="l" t="t" r="r" b="b"/>
              <a:pathLst>
                <a:path w="1946851" h="1946851">
                  <a:moveTo>
                    <a:pt x="0" y="0"/>
                  </a:moveTo>
                  <a:lnTo>
                    <a:pt x="1946851" y="0"/>
                  </a:lnTo>
                  <a:lnTo>
                    <a:pt x="1946851" y="1946851"/>
                  </a:lnTo>
                  <a:lnTo>
                    <a:pt x="0" y="1946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2557913" cy="2557913"/>
            </a:xfrm>
            <a:custGeom>
              <a:avLst/>
              <a:gdLst/>
              <a:ahLst/>
              <a:cxnLst/>
              <a:rect l="l" t="t" r="r" b="b"/>
              <a:pathLst>
                <a:path w="2557913" h="2557913">
                  <a:moveTo>
                    <a:pt x="0" y="0"/>
                  </a:moveTo>
                  <a:lnTo>
                    <a:pt x="2557913" y="0"/>
                  </a:lnTo>
                  <a:lnTo>
                    <a:pt x="2557913" y="2557913"/>
                  </a:lnTo>
                  <a:lnTo>
                    <a:pt x="0" y="2557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92906" y="192906"/>
              <a:ext cx="2172100" cy="2172100"/>
            </a:xfrm>
            <a:custGeom>
              <a:avLst/>
              <a:gdLst/>
              <a:ahLst/>
              <a:cxnLst/>
              <a:rect l="l" t="t" r="r" b="b"/>
              <a:pathLst>
                <a:path w="2172100" h="2172100">
                  <a:moveTo>
                    <a:pt x="0" y="0"/>
                  </a:moveTo>
                  <a:lnTo>
                    <a:pt x="2172101" y="0"/>
                  </a:lnTo>
                  <a:lnTo>
                    <a:pt x="2172101" y="2172101"/>
                  </a:lnTo>
                  <a:lnTo>
                    <a:pt x="0" y="2172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305531" y="305531"/>
              <a:ext cx="1946851" cy="1946851"/>
            </a:xfrm>
            <a:custGeom>
              <a:avLst/>
              <a:gdLst/>
              <a:ahLst/>
              <a:cxnLst/>
              <a:rect l="l" t="t" r="r" b="b"/>
              <a:pathLst>
                <a:path w="1946851" h="1946851">
                  <a:moveTo>
                    <a:pt x="0" y="0"/>
                  </a:moveTo>
                  <a:lnTo>
                    <a:pt x="1946851" y="0"/>
                  </a:lnTo>
                  <a:lnTo>
                    <a:pt x="1946851" y="1946851"/>
                  </a:lnTo>
                  <a:lnTo>
                    <a:pt x="0" y="1946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305531" y="519546"/>
              <a:ext cx="1946851" cy="1668729"/>
            </a:xfrm>
            <a:custGeom>
              <a:avLst/>
              <a:gdLst/>
              <a:ahLst/>
              <a:cxnLst/>
              <a:rect l="l" t="t" r="r" b="b"/>
              <a:pathLst>
                <a:path w="1946851" h="1668729">
                  <a:moveTo>
                    <a:pt x="0" y="0"/>
                  </a:moveTo>
                  <a:lnTo>
                    <a:pt x="1946851" y="0"/>
                  </a:lnTo>
                  <a:lnTo>
                    <a:pt x="1946851" y="1668729"/>
                  </a:lnTo>
                  <a:lnTo>
                    <a:pt x="0" y="16687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3468810" y="490879"/>
              <a:ext cx="1528447" cy="1455347"/>
            </a:xfrm>
            <a:custGeom>
              <a:avLst/>
              <a:gdLst/>
              <a:ahLst/>
              <a:cxnLst/>
              <a:rect l="l" t="t" r="r" b="b"/>
              <a:pathLst>
                <a:path w="1528447" h="1455347">
                  <a:moveTo>
                    <a:pt x="0" y="0"/>
                  </a:moveTo>
                  <a:lnTo>
                    <a:pt x="1528447" y="0"/>
                  </a:lnTo>
                  <a:lnTo>
                    <a:pt x="1528447" y="1455348"/>
                  </a:lnTo>
                  <a:lnTo>
                    <a:pt x="0" y="14553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564371" y="2189930"/>
            <a:ext cx="1918435" cy="1918435"/>
            <a:chOff x="0" y="0"/>
            <a:chExt cx="2557913" cy="255791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557913" cy="2557913"/>
            </a:xfrm>
            <a:custGeom>
              <a:avLst/>
              <a:gdLst/>
              <a:ahLst/>
              <a:cxnLst/>
              <a:rect l="l" t="t" r="r" b="b"/>
              <a:pathLst>
                <a:path w="2557913" h="2557913">
                  <a:moveTo>
                    <a:pt x="0" y="0"/>
                  </a:moveTo>
                  <a:lnTo>
                    <a:pt x="2557913" y="0"/>
                  </a:lnTo>
                  <a:lnTo>
                    <a:pt x="2557913" y="2557913"/>
                  </a:lnTo>
                  <a:lnTo>
                    <a:pt x="0" y="2557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192906" y="192906"/>
              <a:ext cx="2172100" cy="2172100"/>
            </a:xfrm>
            <a:custGeom>
              <a:avLst/>
              <a:gdLst/>
              <a:ahLst/>
              <a:cxnLst/>
              <a:rect l="l" t="t" r="r" b="b"/>
              <a:pathLst>
                <a:path w="2172100" h="2172100">
                  <a:moveTo>
                    <a:pt x="0" y="0"/>
                  </a:moveTo>
                  <a:lnTo>
                    <a:pt x="2172101" y="0"/>
                  </a:lnTo>
                  <a:lnTo>
                    <a:pt x="2172101" y="2172101"/>
                  </a:lnTo>
                  <a:lnTo>
                    <a:pt x="0" y="2172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305531" y="305531"/>
              <a:ext cx="1946851" cy="1946851"/>
            </a:xfrm>
            <a:custGeom>
              <a:avLst/>
              <a:gdLst/>
              <a:ahLst/>
              <a:cxnLst/>
              <a:rect l="l" t="t" r="r" b="b"/>
              <a:pathLst>
                <a:path w="1946851" h="1946851">
                  <a:moveTo>
                    <a:pt x="0" y="0"/>
                  </a:moveTo>
                  <a:lnTo>
                    <a:pt x="1946851" y="0"/>
                  </a:lnTo>
                  <a:lnTo>
                    <a:pt x="1946851" y="1946851"/>
                  </a:lnTo>
                  <a:lnTo>
                    <a:pt x="0" y="1946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586869" y="594500"/>
              <a:ext cx="1392235" cy="1392235"/>
            </a:xfrm>
            <a:custGeom>
              <a:avLst/>
              <a:gdLst/>
              <a:ahLst/>
              <a:cxnLst/>
              <a:rect l="l" t="t" r="r" b="b"/>
              <a:pathLst>
                <a:path w="1392235" h="1392235">
                  <a:moveTo>
                    <a:pt x="0" y="0"/>
                  </a:moveTo>
                  <a:lnTo>
                    <a:pt x="1392235" y="0"/>
                  </a:lnTo>
                  <a:lnTo>
                    <a:pt x="1392235" y="1392235"/>
                  </a:lnTo>
                  <a:lnTo>
                    <a:pt x="0" y="13922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778081" y="2189930"/>
            <a:ext cx="1918435" cy="1918435"/>
            <a:chOff x="0" y="0"/>
            <a:chExt cx="2557913" cy="255791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557913" cy="2557913"/>
            </a:xfrm>
            <a:custGeom>
              <a:avLst/>
              <a:gdLst/>
              <a:ahLst/>
              <a:cxnLst/>
              <a:rect l="l" t="t" r="r" b="b"/>
              <a:pathLst>
                <a:path w="2557913" h="2557913">
                  <a:moveTo>
                    <a:pt x="0" y="0"/>
                  </a:moveTo>
                  <a:lnTo>
                    <a:pt x="2557913" y="0"/>
                  </a:lnTo>
                  <a:lnTo>
                    <a:pt x="2557913" y="2557913"/>
                  </a:lnTo>
                  <a:lnTo>
                    <a:pt x="0" y="2557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192906" y="192906"/>
              <a:ext cx="2172100" cy="2172100"/>
            </a:xfrm>
            <a:custGeom>
              <a:avLst/>
              <a:gdLst/>
              <a:ahLst/>
              <a:cxnLst/>
              <a:rect l="l" t="t" r="r" b="b"/>
              <a:pathLst>
                <a:path w="2172100" h="2172100">
                  <a:moveTo>
                    <a:pt x="0" y="0"/>
                  </a:moveTo>
                  <a:lnTo>
                    <a:pt x="2172101" y="0"/>
                  </a:lnTo>
                  <a:lnTo>
                    <a:pt x="2172101" y="2172101"/>
                  </a:lnTo>
                  <a:lnTo>
                    <a:pt x="0" y="2172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305531" y="305531"/>
              <a:ext cx="1946851" cy="1946851"/>
            </a:xfrm>
            <a:custGeom>
              <a:avLst/>
              <a:gdLst/>
              <a:ahLst/>
              <a:cxnLst/>
              <a:rect l="l" t="t" r="r" b="b"/>
              <a:pathLst>
                <a:path w="1946851" h="1946851">
                  <a:moveTo>
                    <a:pt x="0" y="0"/>
                  </a:moveTo>
                  <a:lnTo>
                    <a:pt x="1946851" y="0"/>
                  </a:lnTo>
                  <a:lnTo>
                    <a:pt x="1946851" y="1946851"/>
                  </a:lnTo>
                  <a:lnTo>
                    <a:pt x="0" y="1946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516191" y="520007"/>
              <a:ext cx="1541222" cy="1541222"/>
            </a:xfrm>
            <a:custGeom>
              <a:avLst/>
              <a:gdLst/>
              <a:ahLst/>
              <a:cxnLst/>
              <a:rect l="l" t="t" r="r" b="b"/>
              <a:pathLst>
                <a:path w="1541222" h="1541222">
                  <a:moveTo>
                    <a:pt x="0" y="0"/>
                  </a:moveTo>
                  <a:lnTo>
                    <a:pt x="1541222" y="0"/>
                  </a:lnTo>
                  <a:lnTo>
                    <a:pt x="1541222" y="1541222"/>
                  </a:lnTo>
                  <a:lnTo>
                    <a:pt x="0" y="15412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/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2987424" y="2189930"/>
            <a:ext cx="1918435" cy="1918435"/>
            <a:chOff x="0" y="0"/>
            <a:chExt cx="2557913" cy="2557913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2557913" cy="2557913"/>
            </a:xfrm>
            <a:custGeom>
              <a:avLst/>
              <a:gdLst/>
              <a:ahLst/>
              <a:cxnLst/>
              <a:rect l="l" t="t" r="r" b="b"/>
              <a:pathLst>
                <a:path w="2557913" h="2557913">
                  <a:moveTo>
                    <a:pt x="0" y="0"/>
                  </a:moveTo>
                  <a:lnTo>
                    <a:pt x="2557913" y="0"/>
                  </a:lnTo>
                  <a:lnTo>
                    <a:pt x="2557913" y="2557913"/>
                  </a:lnTo>
                  <a:lnTo>
                    <a:pt x="0" y="2557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192906" y="192906"/>
              <a:ext cx="2172100" cy="2172100"/>
            </a:xfrm>
            <a:custGeom>
              <a:avLst/>
              <a:gdLst/>
              <a:ahLst/>
              <a:cxnLst/>
              <a:rect l="l" t="t" r="r" b="b"/>
              <a:pathLst>
                <a:path w="2172100" h="2172100">
                  <a:moveTo>
                    <a:pt x="0" y="0"/>
                  </a:moveTo>
                  <a:lnTo>
                    <a:pt x="2172101" y="0"/>
                  </a:lnTo>
                  <a:lnTo>
                    <a:pt x="2172101" y="2172101"/>
                  </a:lnTo>
                  <a:lnTo>
                    <a:pt x="0" y="2172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305531" y="305531"/>
              <a:ext cx="1946851" cy="1946851"/>
            </a:xfrm>
            <a:custGeom>
              <a:avLst/>
              <a:gdLst/>
              <a:ahLst/>
              <a:cxnLst/>
              <a:rect l="l" t="t" r="r" b="b"/>
              <a:pathLst>
                <a:path w="1946851" h="1946851">
                  <a:moveTo>
                    <a:pt x="0" y="0"/>
                  </a:moveTo>
                  <a:lnTo>
                    <a:pt x="1946851" y="0"/>
                  </a:lnTo>
                  <a:lnTo>
                    <a:pt x="1946851" y="1946851"/>
                  </a:lnTo>
                  <a:lnTo>
                    <a:pt x="0" y="1946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82447" y="594500"/>
              <a:ext cx="2448909" cy="1371389"/>
            </a:xfrm>
            <a:custGeom>
              <a:avLst/>
              <a:gdLst/>
              <a:ahLst/>
              <a:cxnLst/>
              <a:rect l="l" t="t" r="r" b="b"/>
              <a:pathLst>
                <a:path w="2448909" h="1371389">
                  <a:moveTo>
                    <a:pt x="0" y="0"/>
                  </a:moveTo>
                  <a:lnTo>
                    <a:pt x="2448909" y="0"/>
                  </a:lnTo>
                  <a:lnTo>
                    <a:pt x="2448909" y="1371389"/>
                  </a:lnTo>
                  <a:lnTo>
                    <a:pt x="0" y="13713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2987424" y="4787291"/>
            <a:ext cx="1918435" cy="1918435"/>
            <a:chOff x="0" y="0"/>
            <a:chExt cx="2557913" cy="2557913"/>
          </a:xfrm>
        </p:grpSpPr>
        <p:sp>
          <p:nvSpPr>
            <p:cNvPr id="38" name="Freeform 38"/>
            <p:cNvSpPr/>
            <p:nvPr/>
          </p:nvSpPr>
          <p:spPr>
            <a:xfrm>
              <a:off x="972449" y="465113"/>
              <a:ext cx="1059986" cy="1063976"/>
            </a:xfrm>
            <a:custGeom>
              <a:avLst/>
              <a:gdLst/>
              <a:ahLst/>
              <a:cxnLst/>
              <a:rect l="l" t="t" r="r" b="b"/>
              <a:pathLst>
                <a:path w="1059986" h="1063976">
                  <a:moveTo>
                    <a:pt x="0" y="0"/>
                  </a:moveTo>
                  <a:lnTo>
                    <a:pt x="1059986" y="0"/>
                  </a:lnTo>
                  <a:lnTo>
                    <a:pt x="1059986" y="1063976"/>
                  </a:lnTo>
                  <a:lnTo>
                    <a:pt x="0" y="1063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0" y="0"/>
              <a:ext cx="2557913" cy="2557913"/>
            </a:xfrm>
            <a:custGeom>
              <a:avLst/>
              <a:gdLst/>
              <a:ahLst/>
              <a:cxnLst/>
              <a:rect l="l" t="t" r="r" b="b"/>
              <a:pathLst>
                <a:path w="2557913" h="2557913">
                  <a:moveTo>
                    <a:pt x="0" y="0"/>
                  </a:moveTo>
                  <a:lnTo>
                    <a:pt x="2557913" y="0"/>
                  </a:lnTo>
                  <a:lnTo>
                    <a:pt x="2557913" y="2557913"/>
                  </a:lnTo>
                  <a:lnTo>
                    <a:pt x="0" y="2557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192906" y="192906"/>
              <a:ext cx="2172100" cy="2172100"/>
            </a:xfrm>
            <a:custGeom>
              <a:avLst/>
              <a:gdLst/>
              <a:ahLst/>
              <a:cxnLst/>
              <a:rect l="l" t="t" r="r" b="b"/>
              <a:pathLst>
                <a:path w="2172100" h="2172100">
                  <a:moveTo>
                    <a:pt x="0" y="0"/>
                  </a:moveTo>
                  <a:lnTo>
                    <a:pt x="2172101" y="0"/>
                  </a:lnTo>
                  <a:lnTo>
                    <a:pt x="2172101" y="2172101"/>
                  </a:lnTo>
                  <a:lnTo>
                    <a:pt x="0" y="2172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305531" y="305531"/>
              <a:ext cx="1946851" cy="1946851"/>
            </a:xfrm>
            <a:custGeom>
              <a:avLst/>
              <a:gdLst/>
              <a:ahLst/>
              <a:cxnLst/>
              <a:rect l="l" t="t" r="r" b="b"/>
              <a:pathLst>
                <a:path w="1946851" h="1946851">
                  <a:moveTo>
                    <a:pt x="0" y="0"/>
                  </a:moveTo>
                  <a:lnTo>
                    <a:pt x="1946851" y="0"/>
                  </a:lnTo>
                  <a:lnTo>
                    <a:pt x="1946851" y="1946851"/>
                  </a:lnTo>
                  <a:lnTo>
                    <a:pt x="0" y="1946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482843" y="644603"/>
              <a:ext cx="1592226" cy="1268706"/>
            </a:xfrm>
            <a:custGeom>
              <a:avLst/>
              <a:gdLst/>
              <a:ahLst/>
              <a:cxnLst/>
              <a:rect l="l" t="t" r="r" b="b"/>
              <a:pathLst>
                <a:path w="1592226" h="1268706">
                  <a:moveTo>
                    <a:pt x="0" y="0"/>
                  </a:moveTo>
                  <a:lnTo>
                    <a:pt x="1592227" y="0"/>
                  </a:lnTo>
                  <a:lnTo>
                    <a:pt x="1592227" y="1268707"/>
                  </a:lnTo>
                  <a:lnTo>
                    <a:pt x="0" y="12687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7"/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5201134" y="2229986"/>
            <a:ext cx="1918435" cy="1918435"/>
            <a:chOff x="0" y="0"/>
            <a:chExt cx="2557913" cy="2557913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2557913" cy="2557913"/>
            </a:xfrm>
            <a:custGeom>
              <a:avLst/>
              <a:gdLst/>
              <a:ahLst/>
              <a:cxnLst/>
              <a:rect l="l" t="t" r="r" b="b"/>
              <a:pathLst>
                <a:path w="2557913" h="2557913">
                  <a:moveTo>
                    <a:pt x="0" y="0"/>
                  </a:moveTo>
                  <a:lnTo>
                    <a:pt x="2557913" y="0"/>
                  </a:lnTo>
                  <a:lnTo>
                    <a:pt x="2557913" y="2557913"/>
                  </a:lnTo>
                  <a:lnTo>
                    <a:pt x="0" y="2557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45" name="Freeform 45"/>
            <p:cNvSpPr/>
            <p:nvPr/>
          </p:nvSpPr>
          <p:spPr>
            <a:xfrm>
              <a:off x="192906" y="192906"/>
              <a:ext cx="2172100" cy="2172100"/>
            </a:xfrm>
            <a:custGeom>
              <a:avLst/>
              <a:gdLst/>
              <a:ahLst/>
              <a:cxnLst/>
              <a:rect l="l" t="t" r="r" b="b"/>
              <a:pathLst>
                <a:path w="2172100" h="2172100">
                  <a:moveTo>
                    <a:pt x="0" y="0"/>
                  </a:moveTo>
                  <a:lnTo>
                    <a:pt x="2172101" y="0"/>
                  </a:lnTo>
                  <a:lnTo>
                    <a:pt x="2172101" y="2172101"/>
                  </a:lnTo>
                  <a:lnTo>
                    <a:pt x="0" y="2172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46" name="Freeform 46"/>
            <p:cNvSpPr/>
            <p:nvPr/>
          </p:nvSpPr>
          <p:spPr>
            <a:xfrm>
              <a:off x="305531" y="305531"/>
              <a:ext cx="1946851" cy="1946851"/>
            </a:xfrm>
            <a:custGeom>
              <a:avLst/>
              <a:gdLst/>
              <a:ahLst/>
              <a:cxnLst/>
              <a:rect l="l" t="t" r="r" b="b"/>
              <a:pathLst>
                <a:path w="1946851" h="1946851">
                  <a:moveTo>
                    <a:pt x="0" y="0"/>
                  </a:moveTo>
                  <a:lnTo>
                    <a:pt x="1946851" y="0"/>
                  </a:lnTo>
                  <a:lnTo>
                    <a:pt x="1946851" y="1946851"/>
                  </a:lnTo>
                  <a:lnTo>
                    <a:pt x="0" y="1946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47" name="Freeform 47"/>
            <p:cNvSpPr/>
            <p:nvPr/>
          </p:nvSpPr>
          <p:spPr>
            <a:xfrm>
              <a:off x="672544" y="647737"/>
              <a:ext cx="1212824" cy="1262440"/>
            </a:xfrm>
            <a:custGeom>
              <a:avLst/>
              <a:gdLst/>
              <a:ahLst/>
              <a:cxnLst/>
              <a:rect l="l" t="t" r="r" b="b"/>
              <a:pathLst>
                <a:path w="1212824" h="1262440">
                  <a:moveTo>
                    <a:pt x="0" y="0"/>
                  </a:moveTo>
                  <a:lnTo>
                    <a:pt x="1212825" y="0"/>
                  </a:lnTo>
                  <a:lnTo>
                    <a:pt x="1212825" y="1262439"/>
                  </a:lnTo>
                  <a:lnTo>
                    <a:pt x="0" y="1262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/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</p:grpSp>
      <p:sp>
        <p:nvSpPr>
          <p:cNvPr id="48" name="Freeform 48"/>
          <p:cNvSpPr/>
          <p:nvPr/>
        </p:nvSpPr>
        <p:spPr>
          <a:xfrm>
            <a:off x="10778081" y="4793940"/>
            <a:ext cx="1918435" cy="1918435"/>
          </a:xfrm>
          <a:custGeom>
            <a:avLst/>
            <a:gdLst/>
            <a:ahLst/>
            <a:cxnLst/>
            <a:rect l="l" t="t" r="r" b="b"/>
            <a:pathLst>
              <a:path w="1918435" h="1918435">
                <a:moveTo>
                  <a:pt x="0" y="0"/>
                </a:moveTo>
                <a:lnTo>
                  <a:pt x="1918434" y="0"/>
                </a:lnTo>
                <a:lnTo>
                  <a:pt x="1918434" y="1918435"/>
                </a:lnTo>
                <a:lnTo>
                  <a:pt x="0" y="19184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49" name="Freeform 49"/>
          <p:cNvSpPr/>
          <p:nvPr/>
        </p:nvSpPr>
        <p:spPr>
          <a:xfrm>
            <a:off x="10922760" y="4938620"/>
            <a:ext cx="1629075" cy="1629075"/>
          </a:xfrm>
          <a:custGeom>
            <a:avLst/>
            <a:gdLst/>
            <a:ahLst/>
            <a:cxnLst/>
            <a:rect l="l" t="t" r="r" b="b"/>
            <a:pathLst>
              <a:path w="1629075" h="1629075">
                <a:moveTo>
                  <a:pt x="0" y="0"/>
                </a:moveTo>
                <a:lnTo>
                  <a:pt x="1629076" y="0"/>
                </a:lnTo>
                <a:lnTo>
                  <a:pt x="1629076" y="1629075"/>
                </a:lnTo>
                <a:lnTo>
                  <a:pt x="0" y="16290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50" name="Freeform 50"/>
          <p:cNvSpPr/>
          <p:nvPr/>
        </p:nvSpPr>
        <p:spPr>
          <a:xfrm>
            <a:off x="11007229" y="5023088"/>
            <a:ext cx="1460138" cy="1460138"/>
          </a:xfrm>
          <a:custGeom>
            <a:avLst/>
            <a:gdLst/>
            <a:ahLst/>
            <a:cxnLst/>
            <a:rect l="l" t="t" r="r" b="b"/>
            <a:pathLst>
              <a:path w="1460138" h="1460138">
                <a:moveTo>
                  <a:pt x="0" y="0"/>
                </a:moveTo>
                <a:lnTo>
                  <a:pt x="1460138" y="0"/>
                </a:lnTo>
                <a:lnTo>
                  <a:pt x="1460138" y="1460138"/>
                </a:lnTo>
                <a:lnTo>
                  <a:pt x="0" y="146013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51" name="Freeform 51"/>
          <p:cNvSpPr/>
          <p:nvPr/>
        </p:nvSpPr>
        <p:spPr>
          <a:xfrm>
            <a:off x="11109046" y="5368208"/>
            <a:ext cx="1256504" cy="648388"/>
          </a:xfrm>
          <a:custGeom>
            <a:avLst/>
            <a:gdLst/>
            <a:ahLst/>
            <a:cxnLst/>
            <a:rect l="l" t="t" r="r" b="b"/>
            <a:pathLst>
              <a:path w="1256504" h="648388">
                <a:moveTo>
                  <a:pt x="0" y="0"/>
                </a:moveTo>
                <a:lnTo>
                  <a:pt x="1256504" y="0"/>
                </a:lnTo>
                <a:lnTo>
                  <a:pt x="1256504" y="648388"/>
                </a:lnTo>
                <a:lnTo>
                  <a:pt x="0" y="648388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grpSp>
        <p:nvGrpSpPr>
          <p:cNvPr id="52" name="Group 52"/>
          <p:cNvGrpSpPr/>
          <p:nvPr/>
        </p:nvGrpSpPr>
        <p:grpSpPr>
          <a:xfrm>
            <a:off x="7601502" y="6994407"/>
            <a:ext cx="7015088" cy="2744930"/>
            <a:chOff x="0" y="0"/>
            <a:chExt cx="9353451" cy="3659907"/>
          </a:xfrm>
        </p:grpSpPr>
        <p:sp>
          <p:nvSpPr>
            <p:cNvPr id="53" name="Freeform 53"/>
            <p:cNvSpPr/>
            <p:nvPr/>
          </p:nvSpPr>
          <p:spPr>
            <a:xfrm>
              <a:off x="343533" y="553107"/>
              <a:ext cx="2557913" cy="2557913"/>
            </a:xfrm>
            <a:custGeom>
              <a:avLst/>
              <a:gdLst/>
              <a:ahLst/>
              <a:cxnLst/>
              <a:rect l="l" t="t" r="r" b="b"/>
              <a:pathLst>
                <a:path w="2557913" h="2557913">
                  <a:moveTo>
                    <a:pt x="0" y="0"/>
                  </a:moveTo>
                  <a:lnTo>
                    <a:pt x="2557913" y="0"/>
                  </a:lnTo>
                  <a:lnTo>
                    <a:pt x="2557913" y="2557913"/>
                  </a:lnTo>
                  <a:lnTo>
                    <a:pt x="0" y="2557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54" name="Freeform 54"/>
            <p:cNvSpPr/>
            <p:nvPr/>
          </p:nvSpPr>
          <p:spPr>
            <a:xfrm>
              <a:off x="536439" y="746013"/>
              <a:ext cx="2172100" cy="2172100"/>
            </a:xfrm>
            <a:custGeom>
              <a:avLst/>
              <a:gdLst/>
              <a:ahLst/>
              <a:cxnLst/>
              <a:rect l="l" t="t" r="r" b="b"/>
              <a:pathLst>
                <a:path w="2172100" h="2172100">
                  <a:moveTo>
                    <a:pt x="0" y="0"/>
                  </a:moveTo>
                  <a:lnTo>
                    <a:pt x="2172101" y="0"/>
                  </a:lnTo>
                  <a:lnTo>
                    <a:pt x="2172101" y="2172100"/>
                  </a:lnTo>
                  <a:lnTo>
                    <a:pt x="0" y="2172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55" name="Freeform 55"/>
            <p:cNvSpPr/>
            <p:nvPr/>
          </p:nvSpPr>
          <p:spPr>
            <a:xfrm>
              <a:off x="649064" y="858638"/>
              <a:ext cx="1946851" cy="1946851"/>
            </a:xfrm>
            <a:custGeom>
              <a:avLst/>
              <a:gdLst/>
              <a:ahLst/>
              <a:cxnLst/>
              <a:rect l="l" t="t" r="r" b="b"/>
              <a:pathLst>
                <a:path w="1946851" h="1946851">
                  <a:moveTo>
                    <a:pt x="0" y="0"/>
                  </a:moveTo>
                  <a:lnTo>
                    <a:pt x="1946851" y="0"/>
                  </a:lnTo>
                  <a:lnTo>
                    <a:pt x="1946851" y="1946850"/>
                  </a:lnTo>
                  <a:lnTo>
                    <a:pt x="0" y="19468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56" name="Freeform 56"/>
            <p:cNvSpPr/>
            <p:nvPr/>
          </p:nvSpPr>
          <p:spPr>
            <a:xfrm>
              <a:off x="0" y="1006083"/>
              <a:ext cx="2949929" cy="1651960"/>
            </a:xfrm>
            <a:custGeom>
              <a:avLst/>
              <a:gdLst/>
              <a:ahLst/>
              <a:cxnLst/>
              <a:rect l="l" t="t" r="r" b="b"/>
              <a:pathLst>
                <a:path w="2949929" h="1651960">
                  <a:moveTo>
                    <a:pt x="0" y="0"/>
                  </a:moveTo>
                  <a:lnTo>
                    <a:pt x="2949929" y="0"/>
                  </a:lnTo>
                  <a:lnTo>
                    <a:pt x="2949929" y="1651960"/>
                  </a:lnTo>
                  <a:lnTo>
                    <a:pt x="0" y="16519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0"/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992645" y="3285645"/>
              <a:ext cx="1696445" cy="3742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76"/>
                </a:lnSpc>
              </a:pPr>
              <a:r>
                <a:rPr lang="en-US" sz="1751">
                  <a:solidFill>
                    <a:srgbClr val="000000"/>
                  </a:solidFill>
                  <a:latin typeface="Poppins"/>
                </a:rPr>
                <a:t>VS CODE </a:t>
              </a:r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576440" y="-9525"/>
              <a:ext cx="8777011" cy="562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89"/>
                </a:lnSpc>
              </a:pPr>
              <a:r>
                <a:rPr lang="en-US" sz="2733" spc="-82">
                  <a:solidFill>
                    <a:srgbClr val="FDB034"/>
                  </a:solidFill>
                  <a:latin typeface="Poppins Bold"/>
                </a:rPr>
                <a:t>Logiciel </a:t>
              </a:r>
            </a:p>
          </p:txBody>
        </p:sp>
      </p:grpSp>
      <p:sp>
        <p:nvSpPr>
          <p:cNvPr id="59" name="TextBox 59"/>
          <p:cNvSpPr txBox="1"/>
          <p:nvPr/>
        </p:nvSpPr>
        <p:spPr>
          <a:xfrm>
            <a:off x="1576070" y="4033987"/>
            <a:ext cx="776722" cy="28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76"/>
              </a:lnSpc>
            </a:pPr>
            <a:r>
              <a:rPr lang="en-US" sz="1751">
                <a:solidFill>
                  <a:srgbClr val="000000"/>
                </a:solidFill>
                <a:latin typeface="Poppins"/>
              </a:rPr>
              <a:t>FIGMA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0393879" y="1617548"/>
            <a:ext cx="5082607" cy="424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725" spc="-81">
                <a:solidFill>
                  <a:srgbClr val="FDB034"/>
                </a:solidFill>
                <a:latin typeface="Poppins Bold"/>
              </a:rPr>
              <a:t>Langages de Programmation 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606445" y="1622303"/>
            <a:ext cx="5082607" cy="419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725" spc="-81">
                <a:solidFill>
                  <a:srgbClr val="FDB034"/>
                </a:solidFill>
                <a:latin typeface="Poppins Bold"/>
              </a:rPr>
              <a:t>Outils et Technologies Utilisés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213333" y="5770260"/>
            <a:ext cx="6582758" cy="424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9"/>
              </a:lnSpc>
            </a:pPr>
            <a:r>
              <a:rPr lang="en-US" sz="2733" spc="-82">
                <a:solidFill>
                  <a:srgbClr val="FDB034"/>
                </a:solidFill>
                <a:latin typeface="Poppins Bold"/>
              </a:rPr>
              <a:t>Outils de Gestion de Base de Données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3610092" y="4083146"/>
            <a:ext cx="1272334" cy="28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76"/>
              </a:lnSpc>
            </a:pPr>
            <a:r>
              <a:rPr lang="en-US" sz="1751">
                <a:solidFill>
                  <a:srgbClr val="000000"/>
                </a:solidFill>
                <a:latin typeface="Poppins"/>
              </a:rPr>
              <a:t>START UML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9210472" y="4232190"/>
            <a:ext cx="1272334" cy="28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76"/>
              </a:lnSpc>
            </a:pPr>
            <a:r>
              <a:rPr lang="en-US" sz="1751">
                <a:solidFill>
                  <a:srgbClr val="000000"/>
                </a:solidFill>
                <a:latin typeface="Poppins"/>
              </a:rPr>
              <a:t>HTML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1621708" y="4232190"/>
            <a:ext cx="1272334" cy="28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76"/>
              </a:lnSpc>
            </a:pPr>
            <a:r>
              <a:rPr lang="en-US" sz="1751">
                <a:solidFill>
                  <a:srgbClr val="000000"/>
                </a:solidFill>
                <a:latin typeface="Poppins"/>
              </a:rPr>
              <a:t>CSS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3802377" y="4232190"/>
            <a:ext cx="647222" cy="28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76"/>
              </a:lnSpc>
            </a:pPr>
            <a:r>
              <a:rPr lang="en-US" sz="1751">
                <a:solidFill>
                  <a:srgbClr val="000000"/>
                </a:solidFill>
                <a:latin typeface="Poppins"/>
              </a:rPr>
              <a:t>JS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5754668" y="4232190"/>
            <a:ext cx="1038815" cy="28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76"/>
              </a:lnSpc>
            </a:pPr>
            <a:r>
              <a:rPr lang="en-US" sz="1751">
                <a:solidFill>
                  <a:srgbClr val="000000"/>
                </a:solidFill>
                <a:latin typeface="Poppins"/>
              </a:rPr>
              <a:t>LARAVEL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3320602" y="6836200"/>
            <a:ext cx="1334361" cy="28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76"/>
              </a:lnSpc>
            </a:pPr>
            <a:r>
              <a:rPr lang="en-US" sz="1751">
                <a:solidFill>
                  <a:srgbClr val="000000"/>
                </a:solidFill>
                <a:latin typeface="Poppins"/>
              </a:rPr>
              <a:t>BOOTSTRAP</a:t>
            </a:r>
          </a:p>
        </p:txBody>
      </p:sp>
      <p:grpSp>
        <p:nvGrpSpPr>
          <p:cNvPr id="69" name="Group 69"/>
          <p:cNvGrpSpPr/>
          <p:nvPr/>
        </p:nvGrpSpPr>
        <p:grpSpPr>
          <a:xfrm>
            <a:off x="971373" y="6416788"/>
            <a:ext cx="4483723" cy="2199037"/>
            <a:chOff x="0" y="0"/>
            <a:chExt cx="5978298" cy="2932049"/>
          </a:xfrm>
        </p:grpSpPr>
        <p:sp>
          <p:nvSpPr>
            <p:cNvPr id="70" name="Freeform 70"/>
            <p:cNvSpPr/>
            <p:nvPr/>
          </p:nvSpPr>
          <p:spPr>
            <a:xfrm>
              <a:off x="3420385" y="0"/>
              <a:ext cx="2557913" cy="2557913"/>
            </a:xfrm>
            <a:custGeom>
              <a:avLst/>
              <a:gdLst/>
              <a:ahLst/>
              <a:cxnLst/>
              <a:rect l="l" t="t" r="r" b="b"/>
              <a:pathLst>
                <a:path w="2557913" h="2557913">
                  <a:moveTo>
                    <a:pt x="0" y="0"/>
                  </a:moveTo>
                  <a:lnTo>
                    <a:pt x="2557913" y="0"/>
                  </a:lnTo>
                  <a:lnTo>
                    <a:pt x="2557913" y="2557913"/>
                  </a:lnTo>
                  <a:lnTo>
                    <a:pt x="0" y="2557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71" name="Freeform 71"/>
            <p:cNvSpPr/>
            <p:nvPr/>
          </p:nvSpPr>
          <p:spPr>
            <a:xfrm>
              <a:off x="3613291" y="192906"/>
              <a:ext cx="2172100" cy="2172100"/>
            </a:xfrm>
            <a:custGeom>
              <a:avLst/>
              <a:gdLst/>
              <a:ahLst/>
              <a:cxnLst/>
              <a:rect l="l" t="t" r="r" b="b"/>
              <a:pathLst>
                <a:path w="2172100" h="2172100">
                  <a:moveTo>
                    <a:pt x="0" y="0"/>
                  </a:moveTo>
                  <a:lnTo>
                    <a:pt x="2172100" y="0"/>
                  </a:lnTo>
                  <a:lnTo>
                    <a:pt x="2172100" y="2172101"/>
                  </a:lnTo>
                  <a:lnTo>
                    <a:pt x="0" y="2172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72" name="Freeform 72"/>
            <p:cNvSpPr/>
            <p:nvPr/>
          </p:nvSpPr>
          <p:spPr>
            <a:xfrm>
              <a:off x="3725916" y="305531"/>
              <a:ext cx="1946851" cy="1946851"/>
            </a:xfrm>
            <a:custGeom>
              <a:avLst/>
              <a:gdLst/>
              <a:ahLst/>
              <a:cxnLst/>
              <a:rect l="l" t="t" r="r" b="b"/>
              <a:pathLst>
                <a:path w="1946851" h="1946851">
                  <a:moveTo>
                    <a:pt x="0" y="0"/>
                  </a:moveTo>
                  <a:lnTo>
                    <a:pt x="1946850" y="0"/>
                  </a:lnTo>
                  <a:lnTo>
                    <a:pt x="1946850" y="1946851"/>
                  </a:lnTo>
                  <a:lnTo>
                    <a:pt x="0" y="1946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73" name="Freeform 73"/>
            <p:cNvSpPr/>
            <p:nvPr/>
          </p:nvSpPr>
          <p:spPr>
            <a:xfrm>
              <a:off x="3871383" y="374465"/>
              <a:ext cx="1667965" cy="1667965"/>
            </a:xfrm>
            <a:custGeom>
              <a:avLst/>
              <a:gdLst/>
              <a:ahLst/>
              <a:cxnLst/>
              <a:rect l="l" t="t" r="r" b="b"/>
              <a:pathLst>
                <a:path w="1667965" h="1667965">
                  <a:moveTo>
                    <a:pt x="0" y="0"/>
                  </a:moveTo>
                  <a:lnTo>
                    <a:pt x="1667965" y="0"/>
                  </a:lnTo>
                  <a:lnTo>
                    <a:pt x="1667965" y="1667965"/>
                  </a:lnTo>
                  <a:lnTo>
                    <a:pt x="0" y="16679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1"/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74" name="Freeform 74"/>
            <p:cNvSpPr/>
            <p:nvPr/>
          </p:nvSpPr>
          <p:spPr>
            <a:xfrm>
              <a:off x="0" y="0"/>
              <a:ext cx="2557913" cy="2557913"/>
            </a:xfrm>
            <a:custGeom>
              <a:avLst/>
              <a:gdLst/>
              <a:ahLst/>
              <a:cxnLst/>
              <a:rect l="l" t="t" r="r" b="b"/>
              <a:pathLst>
                <a:path w="2557913" h="2557913">
                  <a:moveTo>
                    <a:pt x="0" y="0"/>
                  </a:moveTo>
                  <a:lnTo>
                    <a:pt x="2557913" y="0"/>
                  </a:lnTo>
                  <a:lnTo>
                    <a:pt x="2557913" y="2557913"/>
                  </a:lnTo>
                  <a:lnTo>
                    <a:pt x="0" y="2557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75" name="Freeform 75"/>
            <p:cNvSpPr/>
            <p:nvPr/>
          </p:nvSpPr>
          <p:spPr>
            <a:xfrm>
              <a:off x="192906" y="192906"/>
              <a:ext cx="2172100" cy="2172100"/>
            </a:xfrm>
            <a:custGeom>
              <a:avLst/>
              <a:gdLst/>
              <a:ahLst/>
              <a:cxnLst/>
              <a:rect l="l" t="t" r="r" b="b"/>
              <a:pathLst>
                <a:path w="2172100" h="2172100">
                  <a:moveTo>
                    <a:pt x="0" y="0"/>
                  </a:moveTo>
                  <a:lnTo>
                    <a:pt x="2172101" y="0"/>
                  </a:lnTo>
                  <a:lnTo>
                    <a:pt x="2172101" y="2172101"/>
                  </a:lnTo>
                  <a:lnTo>
                    <a:pt x="0" y="2172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76" name="Freeform 76"/>
            <p:cNvSpPr/>
            <p:nvPr/>
          </p:nvSpPr>
          <p:spPr>
            <a:xfrm>
              <a:off x="305531" y="305531"/>
              <a:ext cx="1946851" cy="1946851"/>
            </a:xfrm>
            <a:custGeom>
              <a:avLst/>
              <a:gdLst/>
              <a:ahLst/>
              <a:cxnLst/>
              <a:rect l="l" t="t" r="r" b="b"/>
              <a:pathLst>
                <a:path w="1946851" h="1946851">
                  <a:moveTo>
                    <a:pt x="0" y="0"/>
                  </a:moveTo>
                  <a:lnTo>
                    <a:pt x="1946851" y="0"/>
                  </a:lnTo>
                  <a:lnTo>
                    <a:pt x="1946851" y="1946851"/>
                  </a:lnTo>
                  <a:lnTo>
                    <a:pt x="0" y="1946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77" name="Freeform 77"/>
            <p:cNvSpPr/>
            <p:nvPr/>
          </p:nvSpPr>
          <p:spPr>
            <a:xfrm>
              <a:off x="492099" y="771454"/>
              <a:ext cx="1577431" cy="875186"/>
            </a:xfrm>
            <a:custGeom>
              <a:avLst/>
              <a:gdLst/>
              <a:ahLst/>
              <a:cxnLst/>
              <a:rect l="l" t="t" r="r" b="b"/>
              <a:pathLst>
                <a:path w="1577431" h="875186">
                  <a:moveTo>
                    <a:pt x="0" y="0"/>
                  </a:moveTo>
                  <a:lnTo>
                    <a:pt x="1577431" y="0"/>
                  </a:lnTo>
                  <a:lnTo>
                    <a:pt x="1577431" y="875186"/>
                  </a:lnTo>
                  <a:lnTo>
                    <a:pt x="0" y="875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2"/>
              <a:stretch>
                <a:fillRect/>
              </a:stretch>
            </a:blipFill>
          </p:spPr>
          <p:txBody>
            <a:bodyPr/>
            <a:lstStyle/>
            <a:p>
              <a:endParaRPr lang="en-MA"/>
            </a:p>
          </p:txBody>
        </p:sp>
        <p:sp>
          <p:nvSpPr>
            <p:cNvPr id="78" name="TextBox 78"/>
            <p:cNvSpPr txBox="1"/>
            <p:nvPr/>
          </p:nvSpPr>
          <p:spPr>
            <a:xfrm>
              <a:off x="357094" y="2557787"/>
              <a:ext cx="2094054" cy="3742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76"/>
                </a:lnSpc>
              </a:pPr>
              <a:r>
                <a:rPr lang="en-US" sz="1751">
                  <a:solidFill>
                    <a:srgbClr val="000000"/>
                  </a:solidFill>
                  <a:latin typeface="Poppins"/>
                </a:rPr>
                <a:t>PHPMYADMIN</a:t>
              </a:r>
            </a:p>
          </p:txBody>
        </p:sp>
        <p:sp>
          <p:nvSpPr>
            <p:cNvPr id="79" name="TextBox 79"/>
            <p:cNvSpPr txBox="1"/>
            <p:nvPr/>
          </p:nvSpPr>
          <p:spPr>
            <a:xfrm>
              <a:off x="3916449" y="2557787"/>
              <a:ext cx="1696445" cy="3742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76"/>
                </a:lnSpc>
              </a:pPr>
              <a:r>
                <a:rPr lang="en-US" sz="1751">
                  <a:solidFill>
                    <a:srgbClr val="000000"/>
                  </a:solidFill>
                  <a:latin typeface="Poppins"/>
                </a:rPr>
                <a:t>TABLE PLUS</a:t>
              </a:r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11322669" y="6836200"/>
            <a:ext cx="1272334" cy="28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76"/>
              </a:lnSpc>
            </a:pPr>
            <a:r>
              <a:rPr lang="en-US" sz="1751">
                <a:solidFill>
                  <a:srgbClr val="000000"/>
                </a:solidFill>
                <a:latin typeface="Poppins"/>
              </a:rPr>
              <a:t>MYSQL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602057">
            <a:off x="12387093" y="-1133853"/>
            <a:ext cx="6240735" cy="2176456"/>
          </a:xfrm>
          <a:custGeom>
            <a:avLst/>
            <a:gdLst/>
            <a:ahLst/>
            <a:cxnLst/>
            <a:rect l="l" t="t" r="r" b="b"/>
            <a:pathLst>
              <a:path w="6240735" h="2176456">
                <a:moveTo>
                  <a:pt x="0" y="0"/>
                </a:moveTo>
                <a:lnTo>
                  <a:pt x="6240735" y="0"/>
                </a:lnTo>
                <a:lnTo>
                  <a:pt x="6240735" y="2176457"/>
                </a:lnTo>
                <a:lnTo>
                  <a:pt x="0" y="2176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sp>
        <p:nvSpPr>
          <p:cNvPr id="3" name="Freeform 3"/>
          <p:cNvSpPr/>
          <p:nvPr/>
        </p:nvSpPr>
        <p:spPr>
          <a:xfrm rot="-201626" flipV="1">
            <a:off x="-440482" y="-1192452"/>
            <a:ext cx="6576787" cy="2293655"/>
          </a:xfrm>
          <a:custGeom>
            <a:avLst/>
            <a:gdLst/>
            <a:ahLst/>
            <a:cxnLst/>
            <a:rect l="l" t="t" r="r" b="b"/>
            <a:pathLst>
              <a:path w="6576787" h="2293655">
                <a:moveTo>
                  <a:pt x="0" y="2293655"/>
                </a:moveTo>
                <a:lnTo>
                  <a:pt x="6576787" y="2293655"/>
                </a:lnTo>
                <a:lnTo>
                  <a:pt x="6576787" y="0"/>
                </a:lnTo>
                <a:lnTo>
                  <a:pt x="0" y="0"/>
                </a:lnTo>
                <a:lnTo>
                  <a:pt x="0" y="229365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A"/>
          </a:p>
        </p:txBody>
      </p:sp>
      <p:grpSp>
        <p:nvGrpSpPr>
          <p:cNvPr id="4" name="Group 4"/>
          <p:cNvGrpSpPr/>
          <p:nvPr/>
        </p:nvGrpSpPr>
        <p:grpSpPr>
          <a:xfrm>
            <a:off x="-1342907" y="10016500"/>
            <a:ext cx="20973813" cy="734301"/>
            <a:chOff x="0" y="0"/>
            <a:chExt cx="11607985" cy="406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607985" cy="406400"/>
            </a:xfrm>
            <a:custGeom>
              <a:avLst/>
              <a:gdLst/>
              <a:ahLst/>
              <a:cxnLst/>
              <a:rect l="l" t="t" r="r" b="b"/>
              <a:pathLst>
                <a:path w="11607985" h="406400">
                  <a:moveTo>
                    <a:pt x="11404785" y="0"/>
                  </a:moveTo>
                  <a:cubicBezTo>
                    <a:pt x="11517009" y="0"/>
                    <a:pt x="11607985" y="90976"/>
                    <a:pt x="11607985" y="203200"/>
                  </a:cubicBezTo>
                  <a:cubicBezTo>
                    <a:pt x="11607985" y="315424"/>
                    <a:pt x="11517009" y="406400"/>
                    <a:pt x="1140478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0646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11607985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488624" y="10016500"/>
            <a:ext cx="13310752" cy="734301"/>
            <a:chOff x="0" y="0"/>
            <a:chExt cx="7366854" cy="406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366853" cy="406400"/>
            </a:xfrm>
            <a:custGeom>
              <a:avLst/>
              <a:gdLst/>
              <a:ahLst/>
              <a:cxnLst/>
              <a:rect l="l" t="t" r="r" b="b"/>
              <a:pathLst>
                <a:path w="7366853" h="406400">
                  <a:moveTo>
                    <a:pt x="7163653" y="0"/>
                  </a:moveTo>
                  <a:cubicBezTo>
                    <a:pt x="7275878" y="0"/>
                    <a:pt x="7366853" y="90976"/>
                    <a:pt x="7366853" y="203200"/>
                  </a:cubicBezTo>
                  <a:cubicBezTo>
                    <a:pt x="7366853" y="315424"/>
                    <a:pt x="7275878" y="406400"/>
                    <a:pt x="71636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E8388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7366854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131384" y="10016500"/>
            <a:ext cx="10025232" cy="734301"/>
            <a:chOff x="0" y="0"/>
            <a:chExt cx="5548478" cy="406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548478" cy="406400"/>
            </a:xfrm>
            <a:custGeom>
              <a:avLst/>
              <a:gdLst/>
              <a:ahLst/>
              <a:cxnLst/>
              <a:rect l="l" t="t" r="r" b="b"/>
              <a:pathLst>
                <a:path w="5548478" h="406400">
                  <a:moveTo>
                    <a:pt x="5345278" y="0"/>
                  </a:moveTo>
                  <a:cubicBezTo>
                    <a:pt x="5457503" y="0"/>
                    <a:pt x="5548478" y="90976"/>
                    <a:pt x="5548478" y="203200"/>
                  </a:cubicBezTo>
                  <a:cubicBezTo>
                    <a:pt x="5548478" y="315424"/>
                    <a:pt x="5457503" y="406400"/>
                    <a:pt x="534527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DB034"/>
            </a:solidFill>
          </p:spPr>
          <p:txBody>
            <a:bodyPr/>
            <a:lstStyle/>
            <a:p>
              <a:endParaRPr lang="en-MA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554847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618803" y="340995"/>
            <a:ext cx="7538637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>
                <a:solidFill>
                  <a:srgbClr val="25518A"/>
                </a:solidFill>
                <a:latin typeface="Poppins Bold"/>
              </a:rPr>
              <a:t>Présentation du projet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771203" y="1601227"/>
            <a:ext cx="7538637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499" spc="-134">
                <a:solidFill>
                  <a:srgbClr val="25518A"/>
                </a:solidFill>
                <a:latin typeface="Poppins Bold"/>
              </a:rPr>
              <a:t>page d’acceuil</a:t>
            </a:r>
          </a:p>
        </p:txBody>
      </p:sp>
      <p:pic>
        <p:nvPicPr>
          <p:cNvPr id="17" name="Picture 16" descr="A screenshot of a website&#10;&#10;Description automatically generated">
            <a:extLst>
              <a:ext uri="{FF2B5EF4-FFF2-40B4-BE49-F238E27FC236}">
                <a16:creationId xmlns:a16="http://schemas.microsoft.com/office/drawing/2014/main" id="{809272E6-B047-E568-EAF0-B2BCD6B42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234" y="2598172"/>
            <a:ext cx="12903773" cy="681288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website&#10;&#10;Description automatically generated">
            <a:extLst>
              <a:ext uri="{FF2B5EF4-FFF2-40B4-BE49-F238E27FC236}">
                <a16:creationId xmlns:a16="http://schemas.microsoft.com/office/drawing/2014/main" id="{68E1BC43-04A5-95C2-B892-485B75DBD5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47" y="5577998"/>
            <a:ext cx="8373415" cy="4312307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136821" y="1666755"/>
            <a:ext cx="16560" cy="6967654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creenshot of a web page&#10;&#10;Description automatically generated">
            <a:extLst>
              <a:ext uri="{FF2B5EF4-FFF2-40B4-BE49-F238E27FC236}">
                <a16:creationId xmlns:a16="http://schemas.microsoft.com/office/drawing/2014/main" id="{EE2A6385-D1D3-467B-A66E-C12024F7F6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473" y="396695"/>
            <a:ext cx="8417371" cy="370944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104540" y="5143497"/>
            <a:ext cx="6283356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15501" y="5143497"/>
            <a:ext cx="6283356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B8FFA026-2082-DA49-DEF8-FE765710B0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473" y="5010090"/>
            <a:ext cx="8292906" cy="4312310"/>
          </a:xfrm>
          <a:prstGeom prst="rect">
            <a:avLst/>
          </a:prstGeom>
        </p:spPr>
      </p:pic>
      <p:pic>
        <p:nvPicPr>
          <p:cNvPr id="12" name="Picture 11" descr="A screenshot of a website&#10;&#10;Description automatically generated">
            <a:extLst>
              <a:ext uri="{FF2B5EF4-FFF2-40B4-BE49-F238E27FC236}">
                <a16:creationId xmlns:a16="http://schemas.microsoft.com/office/drawing/2014/main" id="{79672D9C-E020-9418-AD5F-1FC3C9BD4D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26" y="548651"/>
            <a:ext cx="8253229" cy="45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496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644</Words>
  <Application>Microsoft Macintosh PowerPoint</Application>
  <PresentationFormat>Custom</PresentationFormat>
  <Paragraphs>71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Poppins Bold</vt:lpstr>
      <vt:lpstr>Poppins</vt:lpstr>
      <vt:lpstr>Calibri</vt:lpstr>
      <vt:lpstr>Poppins Semi-Bold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Teal Modern Professional HR Performance Management Presentation</dc:title>
  <cp:lastModifiedBy>ELHASNAOUI ACHRAF</cp:lastModifiedBy>
  <cp:revision>8</cp:revision>
  <dcterms:created xsi:type="dcterms:W3CDTF">2006-08-16T00:00:00Z</dcterms:created>
  <dcterms:modified xsi:type="dcterms:W3CDTF">2024-04-25T08:50:34Z</dcterms:modified>
  <dc:identifier>DAGBaijXmU4</dc:identifier>
</cp:coreProperties>
</file>

<file path=docProps/thumbnail.jpeg>
</file>